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Raleway"/>
      <p:regular r:id="rId26"/>
      <p:bold r:id="rId27"/>
      <p:italic r:id="rId28"/>
      <p:boldItalic r:id="rId29"/>
    </p:embeddedFont>
    <p:embeddedFont>
      <p:font typeface="Lato"/>
      <p:regular r:id="rId30"/>
      <p:bold r:id="rId31"/>
      <p:italic r:id="rId32"/>
      <p:boldItalic r:id="rId33"/>
    </p:embeddedFont>
    <p:embeddedFont>
      <p:font typeface="Lato Black"/>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ht98K7H5gdgOKCaaZKPyzq5azJ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aleway-regular.fntdata"/><Relationship Id="rId25" Type="http://schemas.openxmlformats.org/officeDocument/2006/relationships/slide" Target="slides/slide21.xml"/><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aleway-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35" Type="http://schemas.openxmlformats.org/officeDocument/2006/relationships/font" Target="fonts/LatoBlack-boldItalic.fntdata"/><Relationship Id="rId12" Type="http://schemas.openxmlformats.org/officeDocument/2006/relationships/slide" Target="slides/slide8.xml"/><Relationship Id="rId34" Type="http://schemas.openxmlformats.org/officeDocument/2006/relationships/font" Target="fonts/LatoBlack-bold.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ff559a4f4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ff559a4f45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f559a4f4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ff559a4f45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ff559a4f4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ff559a4f45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5a69f6de5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15a69f6de5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5a69f6de5f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15a69f6de5f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5a69f6de5f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15a69f6de5f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5a69f6de5f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15a69f6de5f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5a69f6de5f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15a69f6de5f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ff559a4f4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ff559a4f4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ff559a4f45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ff559a4f45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5c3720708d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15c3720708d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 name="Google Shape;35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5a5e065c9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15a5e065c9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91" name="Google Shape;19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596af8d9ab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IT">
                <a:solidFill>
                  <a:schemeClr val="dk1"/>
                </a:solidFill>
              </a:rPr>
              <a:t>images: Flaticon.com</a:t>
            </a:r>
            <a:endParaRPr/>
          </a:p>
        </p:txBody>
      </p:sp>
      <p:sp>
        <p:nvSpPr>
          <p:cNvPr id="204" name="Google Shape;204;g1596af8d9ab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5ba47e8a1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15ba47e8a1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5a5e065c9e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15a5e065c9e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5a5e065c9e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15a5e065c9e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5c3720708d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15c3720708d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9.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0.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5.png"/><Relationship Id="rId13" Type="http://schemas.openxmlformats.org/officeDocument/2006/relationships/image" Target="../media/image13.png"/><Relationship Id="rId12" Type="http://schemas.openxmlformats.org/officeDocument/2006/relationships/image" Target="../media/image40.png"/><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grpSp>
        <p:nvGrpSpPr>
          <p:cNvPr id="12" name="Google Shape;12;p16"/>
          <p:cNvGrpSpPr/>
          <p:nvPr/>
        </p:nvGrpSpPr>
        <p:grpSpPr>
          <a:xfrm>
            <a:off x="8434" y="181599"/>
            <a:ext cx="12184969" cy="6679963"/>
            <a:chOff x="8434" y="181599"/>
            <a:chExt cx="12184969" cy="6679963"/>
          </a:xfrm>
        </p:grpSpPr>
        <p:sp>
          <p:nvSpPr>
            <p:cNvPr id="13" name="Google Shape;13;p16"/>
            <p:cNvSpPr/>
            <p:nvPr/>
          </p:nvSpPr>
          <p:spPr>
            <a:xfrm>
              <a:off x="192366" y="181599"/>
              <a:ext cx="9190558" cy="6494802"/>
            </a:xfrm>
            <a:custGeom>
              <a:rect b="b" l="l" r="r" t="t"/>
              <a:pathLst>
                <a:path extrusionOk="0" h="6563170" w="9272187">
                  <a:moveTo>
                    <a:pt x="0" y="0"/>
                  </a:moveTo>
                  <a:lnTo>
                    <a:pt x="4178893" y="0"/>
                  </a:lnTo>
                  <a:lnTo>
                    <a:pt x="9272187" y="6563170"/>
                  </a:lnTo>
                  <a:lnTo>
                    <a:pt x="0" y="6563170"/>
                  </a:lnTo>
                  <a:lnTo>
                    <a:pt x="0" y="0"/>
                  </a:lnTo>
                  <a:close/>
                </a:path>
              </a:pathLst>
            </a:custGeom>
            <a:solidFill>
              <a:srgbClr val="F5F5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16"/>
            <p:cNvSpPr/>
            <p:nvPr/>
          </p:nvSpPr>
          <p:spPr>
            <a:xfrm rot="5400000">
              <a:off x="7774179" y="2442338"/>
              <a:ext cx="4952897" cy="3885551"/>
            </a:xfrm>
            <a:custGeom>
              <a:rect b="b" l="l" r="r" t="t"/>
              <a:pathLst>
                <a:path extrusionOk="0" h="3885551" w="4952897">
                  <a:moveTo>
                    <a:pt x="3" y="0"/>
                  </a:moveTo>
                  <a:lnTo>
                    <a:pt x="4952897" y="1403"/>
                  </a:lnTo>
                  <a:lnTo>
                    <a:pt x="4949348" y="3885551"/>
                  </a:lnTo>
                  <a:lnTo>
                    <a:pt x="4772530" y="3884767"/>
                  </a:lnTo>
                  <a:lnTo>
                    <a:pt x="0" y="187441"/>
                  </a:lnTo>
                  <a:cubicBezTo>
                    <a:pt x="1" y="124961"/>
                    <a:pt x="2" y="62480"/>
                    <a:pt x="3" y="0"/>
                  </a:cubicBezTo>
                  <a:close/>
                </a:path>
              </a:pathLst>
            </a:custGeom>
            <a:solidFill>
              <a:srgbClr val="50C9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0C9B5"/>
                </a:solidFill>
                <a:latin typeface="Calibri"/>
                <a:ea typeface="Calibri"/>
                <a:cs typeface="Calibri"/>
                <a:sym typeface="Calibri"/>
              </a:endParaRPr>
            </a:p>
          </p:txBody>
        </p:sp>
        <p:pic>
          <p:nvPicPr>
            <p:cNvPr id="15" name="Google Shape;15;p16"/>
            <p:cNvPicPr preferRelativeResize="0"/>
            <p:nvPr/>
          </p:nvPicPr>
          <p:blipFill rotWithShape="1">
            <a:blip r:embed="rId2">
              <a:alphaModFix/>
            </a:blip>
            <a:srcRect b="0" l="0" r="0" t="0"/>
            <a:stretch/>
          </p:blipFill>
          <p:spPr>
            <a:xfrm>
              <a:off x="8434" y="894647"/>
              <a:ext cx="6693422" cy="2752350"/>
            </a:xfrm>
            <a:prstGeom prst="rect">
              <a:avLst/>
            </a:prstGeom>
            <a:noFill/>
            <a:ln>
              <a:noFill/>
            </a:ln>
          </p:spPr>
        </p:pic>
        <p:sp>
          <p:nvSpPr>
            <p:cNvPr id="16" name="Google Shape;16;p16"/>
            <p:cNvSpPr txBox="1"/>
            <p:nvPr/>
          </p:nvSpPr>
          <p:spPr>
            <a:xfrm>
              <a:off x="3083663" y="5555350"/>
              <a:ext cx="5344886" cy="684626"/>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rgbClr val="324894"/>
                </a:buClr>
                <a:buSzPts val="900"/>
                <a:buFont typeface="Arial"/>
                <a:buNone/>
              </a:pPr>
              <a:r>
                <a:rPr b="0" i="0" lang="it-IT" sz="900" u="none" cap="none" strike="noStrike">
                  <a:solidFill>
                    <a:srgbClr val="324894"/>
                  </a:solidFill>
                  <a:latin typeface="Arial"/>
                  <a:ea typeface="Arial"/>
                  <a:cs typeface="Arial"/>
                  <a:sym typeface="Arial"/>
                </a:rPr>
                <a:t>The European Commission's support for the production of this publication does not constitute</a:t>
              </a:r>
              <a:br>
                <a:rPr b="0" i="0" lang="it-IT" sz="900" u="none" cap="none" strike="noStrike">
                  <a:solidFill>
                    <a:srgbClr val="324894"/>
                  </a:solidFill>
                  <a:latin typeface="Arial"/>
                  <a:ea typeface="Arial"/>
                  <a:cs typeface="Arial"/>
                  <a:sym typeface="Arial"/>
                </a:rPr>
              </a:br>
              <a:r>
                <a:rPr b="0" i="0" lang="it-IT" sz="900" u="none" cap="none" strike="noStrike">
                  <a:solidFill>
                    <a:srgbClr val="324894"/>
                  </a:solidFill>
                  <a:latin typeface="Arial"/>
                  <a:ea typeface="Arial"/>
                  <a:cs typeface="Arial"/>
                  <a:sym typeface="Arial"/>
                </a:rPr>
                <a:t>an endorsement of the contents, which reflect the views only of the authors, and the Commission cannot be held responsible for any use which may be made of the information contained therein. </a:t>
              </a:r>
              <a:endParaRPr b="0" i="0" sz="1600" u="none" cap="none" strike="noStrike">
                <a:solidFill>
                  <a:srgbClr val="324894"/>
                </a:solidFill>
                <a:latin typeface="Arial"/>
                <a:ea typeface="Arial"/>
                <a:cs typeface="Arial"/>
                <a:sym typeface="Arial"/>
              </a:endParaRPr>
            </a:p>
          </p:txBody>
        </p:sp>
        <p:pic>
          <p:nvPicPr>
            <p:cNvPr id="17" name="Google Shape;17;p16"/>
            <p:cNvPicPr preferRelativeResize="0"/>
            <p:nvPr/>
          </p:nvPicPr>
          <p:blipFill rotWithShape="1">
            <a:blip r:embed="rId3">
              <a:alphaModFix/>
            </a:blip>
            <a:srcRect b="0" l="0" r="0" t="0"/>
            <a:stretch/>
          </p:blipFill>
          <p:spPr>
            <a:xfrm>
              <a:off x="7468247" y="1071159"/>
              <a:ext cx="3885551" cy="637722"/>
            </a:xfrm>
            <a:prstGeom prst="rect">
              <a:avLst/>
            </a:prstGeom>
            <a:noFill/>
            <a:ln>
              <a:noFill/>
            </a:ln>
          </p:spPr>
        </p:pic>
        <p:sp>
          <p:nvSpPr>
            <p:cNvPr id="18" name="Google Shape;18;p16"/>
            <p:cNvSpPr txBox="1"/>
            <p:nvPr/>
          </p:nvSpPr>
          <p:spPr>
            <a:xfrm>
              <a:off x="838200" y="1425848"/>
              <a:ext cx="2434839"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1100"/>
                <a:buFont typeface="Arial"/>
                <a:buNone/>
              </a:pPr>
              <a:r>
                <a:rPr b="0" i="0" lang="it-IT" sz="1100" u="none" cap="none" strike="noStrike">
                  <a:solidFill>
                    <a:srgbClr val="50C9B5"/>
                  </a:solidFill>
                  <a:latin typeface="Arial"/>
                  <a:ea typeface="Arial"/>
                  <a:cs typeface="Arial"/>
                  <a:sym typeface="Arial"/>
                </a:rPr>
                <a:t>www.planet4project.eu</a:t>
              </a:r>
              <a:endParaRPr b="0" i="0" sz="1400" u="none" cap="none" strike="noStrike">
                <a:solidFill>
                  <a:srgbClr val="000000"/>
                </a:solidFill>
                <a:latin typeface="Arial"/>
                <a:ea typeface="Arial"/>
                <a:cs typeface="Arial"/>
                <a:sym typeface="Arial"/>
              </a:endParaRPr>
            </a:p>
          </p:txBody>
        </p:sp>
        <p:pic>
          <p:nvPicPr>
            <p:cNvPr id="19" name="Google Shape;19;p16"/>
            <p:cNvPicPr preferRelativeResize="0"/>
            <p:nvPr/>
          </p:nvPicPr>
          <p:blipFill rotWithShape="1">
            <a:blip r:embed="rId4">
              <a:alphaModFix/>
            </a:blip>
            <a:srcRect b="0" l="0" r="0" t="0"/>
            <a:stretch/>
          </p:blipFill>
          <p:spPr>
            <a:xfrm>
              <a:off x="8520515" y="5579063"/>
              <a:ext cx="2832685" cy="637200"/>
            </a:xfrm>
            <a:prstGeom prst="rect">
              <a:avLst/>
            </a:prstGeom>
            <a:noFill/>
            <a:ln>
              <a:noFill/>
            </a:ln>
          </p:spPr>
        </p:pic>
      </p:grpSp>
      <p:sp>
        <p:nvSpPr>
          <p:cNvPr id="20" name="Google Shape;20;p16"/>
          <p:cNvSpPr txBox="1"/>
          <p:nvPr>
            <p:ph type="ctrTitle"/>
          </p:nvPr>
        </p:nvSpPr>
        <p:spPr>
          <a:xfrm>
            <a:off x="838800" y="3600000"/>
            <a:ext cx="11278800" cy="1213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50C9B5"/>
              </a:buClr>
              <a:buSzPts val="4400"/>
              <a:buFont typeface="Arial"/>
              <a:buNone/>
              <a:defRPr sz="4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 type="subTitle"/>
          </p:nvPr>
        </p:nvSpPr>
        <p:spPr>
          <a:xfrm>
            <a:off x="838800" y="4896000"/>
            <a:ext cx="9144000" cy="6830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200"/>
              <a:buNone/>
              <a:defRPr sz="22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25" name="Shape 125"/>
        <p:cNvGrpSpPr/>
        <p:nvPr/>
      </p:nvGrpSpPr>
      <p:grpSpPr>
        <a:xfrm>
          <a:off x="0" y="0"/>
          <a:ext cx="0" cy="0"/>
          <a:chOff x="0" y="0"/>
          <a:chExt cx="0" cy="0"/>
        </a:xfrm>
      </p:grpSpPr>
      <p:sp>
        <p:nvSpPr>
          <p:cNvPr id="126" name="Google Shape;126;p24"/>
          <p:cNvSpPr/>
          <p:nvPr/>
        </p:nvSpPr>
        <p:spPr>
          <a:xfrm>
            <a:off x="163239" y="109793"/>
            <a:ext cx="8447361" cy="6611681"/>
          </a:xfrm>
          <a:custGeom>
            <a:rect b="b" l="l" r="r" t="t"/>
            <a:pathLst>
              <a:path extrusionOk="0" h="6572795" w="8475988">
                <a:moveTo>
                  <a:pt x="0" y="0"/>
                </a:moveTo>
                <a:lnTo>
                  <a:pt x="7734446" y="0"/>
                </a:lnTo>
                <a:lnTo>
                  <a:pt x="8475988" y="944805"/>
                </a:lnTo>
                <a:lnTo>
                  <a:pt x="4140660" y="6572795"/>
                </a:lnTo>
                <a:lnTo>
                  <a:pt x="9609" y="6563171"/>
                </a:lnTo>
                <a:lnTo>
                  <a:pt x="0" y="0"/>
                </a:lnTo>
                <a:close/>
              </a:path>
            </a:pathLst>
          </a:custGeom>
          <a:solidFill>
            <a:srgbClr val="F5F5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24"/>
          <p:cNvSpPr txBox="1"/>
          <p:nvPr/>
        </p:nvSpPr>
        <p:spPr>
          <a:xfrm>
            <a:off x="838200" y="472279"/>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900"/>
              <a:buFont typeface="Arial"/>
              <a:buNone/>
            </a:pPr>
            <a:r>
              <a:rPr b="0" i="0" lang="it-IT" sz="900" u="none" cap="none" strike="noStrike">
                <a:solidFill>
                  <a:srgbClr val="50C9B5"/>
                </a:solidFill>
                <a:latin typeface="Arial"/>
                <a:ea typeface="Arial"/>
                <a:cs typeface="Arial"/>
                <a:sym typeface="Arial"/>
              </a:rPr>
              <a:t>PRACTICAL LEARNING OF ARTIFICIAL INTELLIGENCE ON THE EDGE FOR INDUSTRY 4.0</a:t>
            </a:r>
            <a:endParaRPr b="0" i="0" sz="1400" u="none" cap="none" strike="noStrike">
              <a:solidFill>
                <a:srgbClr val="000000"/>
              </a:solidFill>
              <a:latin typeface="Arial"/>
              <a:ea typeface="Arial"/>
              <a:cs typeface="Arial"/>
              <a:sym typeface="Arial"/>
            </a:endParaRPr>
          </a:p>
        </p:txBody>
      </p:sp>
      <p:pic>
        <p:nvPicPr>
          <p:cNvPr id="128" name="Google Shape;128;p24"/>
          <p:cNvPicPr preferRelativeResize="0"/>
          <p:nvPr/>
        </p:nvPicPr>
        <p:blipFill rotWithShape="1">
          <a:blip r:embed="rId2">
            <a:alphaModFix/>
          </a:blip>
          <a:srcRect b="0" l="0" r="0" t="0"/>
          <a:stretch/>
        </p:blipFill>
        <p:spPr>
          <a:xfrm>
            <a:off x="10483132" y="607885"/>
            <a:ext cx="870667" cy="73151"/>
          </a:xfrm>
          <a:prstGeom prst="rect">
            <a:avLst/>
          </a:prstGeom>
          <a:noFill/>
          <a:ln>
            <a:noFill/>
          </a:ln>
        </p:spPr>
      </p:pic>
      <p:sp>
        <p:nvSpPr>
          <p:cNvPr id="129" name="Google Shape;129;p24"/>
          <p:cNvSpPr txBox="1"/>
          <p:nvPr/>
        </p:nvSpPr>
        <p:spPr>
          <a:xfrm>
            <a:off x="838200" y="6045994"/>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1100"/>
              <a:buFont typeface="Arial"/>
              <a:buNone/>
            </a:pPr>
            <a:r>
              <a:rPr b="0" i="0" lang="it-IT" sz="1100" u="none" cap="none" strike="noStrike">
                <a:solidFill>
                  <a:srgbClr val="50C9B5"/>
                </a:solidFill>
                <a:latin typeface="Arial"/>
                <a:ea typeface="Arial"/>
                <a:cs typeface="Arial"/>
                <a:sym typeface="Arial"/>
              </a:rPr>
              <a:t>www.planet4project.eu</a:t>
            </a:r>
            <a:endParaRPr b="0" i="0" sz="1400" u="none" cap="none" strike="noStrike">
              <a:solidFill>
                <a:srgbClr val="000000"/>
              </a:solidFill>
              <a:latin typeface="Arial"/>
              <a:ea typeface="Arial"/>
              <a:cs typeface="Arial"/>
              <a:sym typeface="Arial"/>
            </a:endParaRPr>
          </a:p>
        </p:txBody>
      </p:sp>
      <p:sp>
        <p:nvSpPr>
          <p:cNvPr id="130" name="Google Shape;130;p24"/>
          <p:cNvSpPr txBox="1"/>
          <p:nvPr>
            <p:ph type="title"/>
          </p:nvPr>
        </p:nvSpPr>
        <p:spPr>
          <a:xfrm>
            <a:off x="838200" y="950400"/>
            <a:ext cx="10515600" cy="1177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0C9B5"/>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34" name="Shape 134"/>
        <p:cNvGrpSpPr/>
        <p:nvPr/>
      </p:nvGrpSpPr>
      <p:grpSpPr>
        <a:xfrm>
          <a:off x="0" y="0"/>
          <a:ext cx="0" cy="0"/>
          <a:chOff x="0" y="0"/>
          <a:chExt cx="0" cy="0"/>
        </a:xfrm>
      </p:grpSpPr>
      <p:sp>
        <p:nvSpPr>
          <p:cNvPr id="135" name="Google Shape;135;p25"/>
          <p:cNvSpPr/>
          <p:nvPr/>
        </p:nvSpPr>
        <p:spPr>
          <a:xfrm>
            <a:off x="4243388" y="109794"/>
            <a:ext cx="7862887" cy="6611681"/>
          </a:xfrm>
          <a:prstGeom prst="rect">
            <a:avLst/>
          </a:prstGeom>
          <a:solidFill>
            <a:srgbClr val="50C9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6" name="Google Shape;136;p25"/>
          <p:cNvPicPr preferRelativeResize="0"/>
          <p:nvPr/>
        </p:nvPicPr>
        <p:blipFill rotWithShape="1">
          <a:blip r:embed="rId2">
            <a:alphaModFix/>
          </a:blip>
          <a:srcRect b="0" l="0" r="0" t="0"/>
          <a:stretch/>
        </p:blipFill>
        <p:spPr>
          <a:xfrm>
            <a:off x="10494262" y="609787"/>
            <a:ext cx="859538" cy="72216"/>
          </a:xfrm>
          <a:prstGeom prst="rect">
            <a:avLst/>
          </a:prstGeom>
          <a:noFill/>
          <a:ln>
            <a:noFill/>
          </a:ln>
        </p:spPr>
      </p:pic>
      <p:pic>
        <p:nvPicPr>
          <p:cNvPr id="137" name="Google Shape;137;p25"/>
          <p:cNvPicPr preferRelativeResize="0"/>
          <p:nvPr/>
        </p:nvPicPr>
        <p:blipFill rotWithShape="1">
          <a:blip r:embed="rId3">
            <a:alphaModFix/>
          </a:blip>
          <a:srcRect b="0" l="0" r="0" t="0"/>
          <a:stretch/>
        </p:blipFill>
        <p:spPr>
          <a:xfrm>
            <a:off x="7780716" y="2531343"/>
            <a:ext cx="3355855" cy="2840742"/>
          </a:xfrm>
          <a:prstGeom prst="rect">
            <a:avLst/>
          </a:prstGeom>
          <a:noFill/>
          <a:ln>
            <a:noFill/>
          </a:ln>
        </p:spPr>
      </p:pic>
      <p:sp>
        <p:nvSpPr>
          <p:cNvPr id="138" name="Google Shape;138;p25"/>
          <p:cNvSpPr/>
          <p:nvPr/>
        </p:nvSpPr>
        <p:spPr>
          <a:xfrm>
            <a:off x="163239" y="109793"/>
            <a:ext cx="8447361" cy="6611681"/>
          </a:xfrm>
          <a:custGeom>
            <a:rect b="b" l="l" r="r" t="t"/>
            <a:pathLst>
              <a:path extrusionOk="0" h="6572795" w="8475988">
                <a:moveTo>
                  <a:pt x="0" y="0"/>
                </a:moveTo>
                <a:lnTo>
                  <a:pt x="7734446" y="0"/>
                </a:lnTo>
                <a:lnTo>
                  <a:pt x="8475988" y="944805"/>
                </a:lnTo>
                <a:lnTo>
                  <a:pt x="4140660" y="6572795"/>
                </a:lnTo>
                <a:lnTo>
                  <a:pt x="9609" y="6563171"/>
                </a:lnTo>
                <a:lnTo>
                  <a:pt x="0" y="0"/>
                </a:lnTo>
                <a:close/>
              </a:path>
            </a:pathLst>
          </a:custGeom>
          <a:solidFill>
            <a:srgbClr val="F5F5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25"/>
          <p:cNvSpPr txBox="1"/>
          <p:nvPr/>
        </p:nvSpPr>
        <p:spPr>
          <a:xfrm>
            <a:off x="838200" y="472279"/>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900"/>
              <a:buFont typeface="Arial"/>
              <a:buNone/>
            </a:pPr>
            <a:r>
              <a:rPr b="0" i="0" lang="it-IT" sz="900" u="none" cap="none" strike="noStrike">
                <a:solidFill>
                  <a:srgbClr val="50C9B5"/>
                </a:solidFill>
                <a:latin typeface="Arial"/>
                <a:ea typeface="Arial"/>
                <a:cs typeface="Arial"/>
                <a:sym typeface="Arial"/>
              </a:rPr>
              <a:t>PRACTICAL LEARNING OF ARTIFICIAL INTELLIGENCE ON THE EDGE FOR INDUSTRY 4.0</a:t>
            </a:r>
            <a:endParaRPr b="0" i="0" sz="1400" u="none" cap="none" strike="noStrike">
              <a:solidFill>
                <a:srgbClr val="000000"/>
              </a:solidFill>
              <a:latin typeface="Arial"/>
              <a:ea typeface="Arial"/>
              <a:cs typeface="Arial"/>
              <a:sym typeface="Arial"/>
            </a:endParaRPr>
          </a:p>
        </p:txBody>
      </p:sp>
      <p:sp>
        <p:nvSpPr>
          <p:cNvPr id="140" name="Google Shape;140;p25"/>
          <p:cNvSpPr txBox="1"/>
          <p:nvPr/>
        </p:nvSpPr>
        <p:spPr>
          <a:xfrm>
            <a:off x="838200" y="6045994"/>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1100"/>
              <a:buFont typeface="Arial"/>
              <a:buNone/>
            </a:pPr>
            <a:r>
              <a:rPr b="0" i="0" lang="it-IT" sz="1100" u="none" cap="none" strike="noStrike">
                <a:solidFill>
                  <a:srgbClr val="50C9B5"/>
                </a:solidFill>
                <a:latin typeface="Arial"/>
                <a:ea typeface="Arial"/>
                <a:cs typeface="Arial"/>
                <a:sym typeface="Arial"/>
              </a:rPr>
              <a:t>www.planet4project.eu</a:t>
            </a:r>
            <a:endParaRPr b="0" i="0" sz="1400" u="none" cap="none" strike="noStrike">
              <a:solidFill>
                <a:srgbClr val="000000"/>
              </a:solidFill>
              <a:latin typeface="Arial"/>
              <a:ea typeface="Arial"/>
              <a:cs typeface="Arial"/>
              <a:sym typeface="Arial"/>
            </a:endParaRPr>
          </a:p>
        </p:txBody>
      </p:sp>
      <p:sp>
        <p:nvSpPr>
          <p:cNvPr id="141" name="Google Shape;141;p25"/>
          <p:cNvSpPr txBox="1"/>
          <p:nvPr>
            <p:ph type="title"/>
          </p:nvPr>
        </p:nvSpPr>
        <p:spPr>
          <a:xfrm>
            <a:off x="838200" y="950400"/>
            <a:ext cx="10515600" cy="1177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0C9B5"/>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45" name="Shape 145"/>
        <p:cNvGrpSpPr/>
        <p:nvPr/>
      </p:nvGrpSpPr>
      <p:grpSpPr>
        <a:xfrm>
          <a:off x="0" y="0"/>
          <a:ext cx="0" cy="0"/>
          <a:chOff x="0" y="0"/>
          <a:chExt cx="0" cy="0"/>
        </a:xfrm>
      </p:grpSpPr>
      <p:sp>
        <p:nvSpPr>
          <p:cNvPr id="146" name="Google Shape;146;p27"/>
          <p:cNvSpPr/>
          <p:nvPr/>
        </p:nvSpPr>
        <p:spPr>
          <a:xfrm>
            <a:off x="163239" y="109794"/>
            <a:ext cx="8447361" cy="6611681"/>
          </a:xfrm>
          <a:custGeom>
            <a:rect b="b" l="l" r="r" t="t"/>
            <a:pathLst>
              <a:path extrusionOk="0" h="6572795" w="8475988">
                <a:moveTo>
                  <a:pt x="0" y="0"/>
                </a:moveTo>
                <a:lnTo>
                  <a:pt x="7734446" y="0"/>
                </a:lnTo>
                <a:lnTo>
                  <a:pt x="8475988" y="944805"/>
                </a:lnTo>
                <a:lnTo>
                  <a:pt x="4140660" y="6572795"/>
                </a:lnTo>
                <a:lnTo>
                  <a:pt x="9609" y="6563171"/>
                </a:lnTo>
                <a:lnTo>
                  <a:pt x="0" y="0"/>
                </a:lnTo>
                <a:close/>
              </a:path>
            </a:pathLst>
          </a:custGeom>
          <a:solidFill>
            <a:srgbClr val="F5F5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27"/>
          <p:cNvSpPr txBox="1"/>
          <p:nvPr/>
        </p:nvSpPr>
        <p:spPr>
          <a:xfrm>
            <a:off x="838200" y="472279"/>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900"/>
              <a:buFont typeface="Arial"/>
              <a:buNone/>
            </a:pPr>
            <a:r>
              <a:rPr b="0" i="0" lang="it-IT" sz="900" u="none" cap="none" strike="noStrike">
                <a:solidFill>
                  <a:srgbClr val="50C9B5"/>
                </a:solidFill>
                <a:latin typeface="Arial"/>
                <a:ea typeface="Arial"/>
                <a:cs typeface="Arial"/>
                <a:sym typeface="Arial"/>
              </a:rPr>
              <a:t>PRACTICAL LEARNING OF ARTIFICIAL INTELLIGENCE ON THE EDGE FOR INDUSTRY 4.0</a:t>
            </a:r>
            <a:endParaRPr b="0" i="0" sz="1400" u="none" cap="none" strike="noStrike">
              <a:solidFill>
                <a:srgbClr val="000000"/>
              </a:solidFill>
              <a:latin typeface="Arial"/>
              <a:ea typeface="Arial"/>
              <a:cs typeface="Arial"/>
              <a:sym typeface="Arial"/>
            </a:endParaRPr>
          </a:p>
        </p:txBody>
      </p:sp>
      <p:pic>
        <p:nvPicPr>
          <p:cNvPr id="148" name="Google Shape;148;p27"/>
          <p:cNvPicPr preferRelativeResize="0"/>
          <p:nvPr/>
        </p:nvPicPr>
        <p:blipFill rotWithShape="1">
          <a:blip r:embed="rId2">
            <a:alphaModFix/>
          </a:blip>
          <a:srcRect b="0" l="0" r="0" t="0"/>
          <a:stretch/>
        </p:blipFill>
        <p:spPr>
          <a:xfrm>
            <a:off x="10483132" y="607885"/>
            <a:ext cx="870667" cy="73151"/>
          </a:xfrm>
          <a:prstGeom prst="rect">
            <a:avLst/>
          </a:prstGeom>
          <a:noFill/>
          <a:ln>
            <a:noFill/>
          </a:ln>
        </p:spPr>
      </p:pic>
      <p:sp>
        <p:nvSpPr>
          <p:cNvPr id="149" name="Google Shape;149;p27"/>
          <p:cNvSpPr txBox="1"/>
          <p:nvPr/>
        </p:nvSpPr>
        <p:spPr>
          <a:xfrm>
            <a:off x="838200" y="6045994"/>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1100"/>
              <a:buFont typeface="Arial"/>
              <a:buNone/>
            </a:pPr>
            <a:r>
              <a:rPr b="0" i="0" lang="it-IT" sz="1100" u="none" cap="none" strike="noStrike">
                <a:solidFill>
                  <a:srgbClr val="50C9B5"/>
                </a:solidFill>
                <a:latin typeface="Arial"/>
                <a:ea typeface="Arial"/>
                <a:cs typeface="Arial"/>
                <a:sym typeface="Arial"/>
              </a:rPr>
              <a:t>www.planet4project.eu</a:t>
            </a:r>
            <a:endParaRPr b="0" i="0" sz="1400" u="none" cap="none" strike="noStrike">
              <a:solidFill>
                <a:srgbClr val="000000"/>
              </a:solidFill>
              <a:latin typeface="Arial"/>
              <a:ea typeface="Arial"/>
              <a:cs typeface="Arial"/>
              <a:sym typeface="Arial"/>
            </a:endParaRPr>
          </a:p>
        </p:txBody>
      </p:sp>
      <p:sp>
        <p:nvSpPr>
          <p:cNvPr id="150" name="Google Shape;15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53" name="Shape 153"/>
        <p:cNvGrpSpPr/>
        <p:nvPr/>
      </p:nvGrpSpPr>
      <p:grpSpPr>
        <a:xfrm>
          <a:off x="0" y="0"/>
          <a:ext cx="0" cy="0"/>
          <a:chOff x="0" y="0"/>
          <a:chExt cx="0" cy="0"/>
        </a:xfrm>
      </p:grpSpPr>
      <p:sp>
        <p:nvSpPr>
          <p:cNvPr id="154" name="Google Shape;154;p28"/>
          <p:cNvSpPr/>
          <p:nvPr/>
        </p:nvSpPr>
        <p:spPr>
          <a:xfrm>
            <a:off x="4243388" y="109794"/>
            <a:ext cx="7862887" cy="6611681"/>
          </a:xfrm>
          <a:prstGeom prst="rect">
            <a:avLst/>
          </a:prstGeom>
          <a:solidFill>
            <a:srgbClr val="50C9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p28"/>
          <p:cNvPicPr preferRelativeResize="0"/>
          <p:nvPr/>
        </p:nvPicPr>
        <p:blipFill rotWithShape="1">
          <a:blip r:embed="rId2">
            <a:alphaModFix/>
          </a:blip>
          <a:srcRect b="0" l="0" r="0" t="0"/>
          <a:stretch/>
        </p:blipFill>
        <p:spPr>
          <a:xfrm>
            <a:off x="10494262" y="609787"/>
            <a:ext cx="859538" cy="72216"/>
          </a:xfrm>
          <a:prstGeom prst="rect">
            <a:avLst/>
          </a:prstGeom>
          <a:noFill/>
          <a:ln>
            <a:noFill/>
          </a:ln>
        </p:spPr>
      </p:pic>
      <p:pic>
        <p:nvPicPr>
          <p:cNvPr id="156" name="Google Shape;156;p28"/>
          <p:cNvPicPr preferRelativeResize="0"/>
          <p:nvPr/>
        </p:nvPicPr>
        <p:blipFill rotWithShape="1">
          <a:blip r:embed="rId3">
            <a:alphaModFix/>
          </a:blip>
          <a:srcRect b="0" l="0" r="0" t="0"/>
          <a:stretch/>
        </p:blipFill>
        <p:spPr>
          <a:xfrm>
            <a:off x="7780716" y="2531343"/>
            <a:ext cx="3355855" cy="2840742"/>
          </a:xfrm>
          <a:prstGeom prst="rect">
            <a:avLst/>
          </a:prstGeom>
          <a:noFill/>
          <a:ln>
            <a:noFill/>
          </a:ln>
        </p:spPr>
      </p:pic>
      <p:sp>
        <p:nvSpPr>
          <p:cNvPr id="157" name="Google Shape;157;p28"/>
          <p:cNvSpPr/>
          <p:nvPr/>
        </p:nvSpPr>
        <p:spPr>
          <a:xfrm>
            <a:off x="163239" y="109794"/>
            <a:ext cx="8447361" cy="6611681"/>
          </a:xfrm>
          <a:custGeom>
            <a:rect b="b" l="l" r="r" t="t"/>
            <a:pathLst>
              <a:path extrusionOk="0" h="6572795" w="8475988">
                <a:moveTo>
                  <a:pt x="0" y="0"/>
                </a:moveTo>
                <a:lnTo>
                  <a:pt x="7734446" y="0"/>
                </a:lnTo>
                <a:lnTo>
                  <a:pt x="8475988" y="944805"/>
                </a:lnTo>
                <a:lnTo>
                  <a:pt x="4140660" y="6572795"/>
                </a:lnTo>
                <a:lnTo>
                  <a:pt x="9609" y="6563171"/>
                </a:lnTo>
                <a:lnTo>
                  <a:pt x="0" y="0"/>
                </a:lnTo>
                <a:close/>
              </a:path>
            </a:pathLst>
          </a:custGeom>
          <a:solidFill>
            <a:srgbClr val="F5F5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 name="Google Shape;158;p28"/>
          <p:cNvSpPr txBox="1"/>
          <p:nvPr/>
        </p:nvSpPr>
        <p:spPr>
          <a:xfrm>
            <a:off x="838200" y="472279"/>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900"/>
              <a:buFont typeface="Arial"/>
              <a:buNone/>
            </a:pPr>
            <a:r>
              <a:rPr b="0" i="0" lang="it-IT" sz="900" u="none" cap="none" strike="noStrike">
                <a:solidFill>
                  <a:srgbClr val="50C9B5"/>
                </a:solidFill>
                <a:latin typeface="Arial"/>
                <a:ea typeface="Arial"/>
                <a:cs typeface="Arial"/>
                <a:sym typeface="Arial"/>
              </a:rPr>
              <a:t>PRACTICAL LEARNING OF ARTIFICIAL INTELLIGENCE ON THE EDGE FOR INDUSTRY 4.0</a:t>
            </a:r>
            <a:endParaRPr b="0" i="0" sz="1400" u="none" cap="none" strike="noStrike">
              <a:solidFill>
                <a:srgbClr val="000000"/>
              </a:solidFill>
              <a:latin typeface="Arial"/>
              <a:ea typeface="Arial"/>
              <a:cs typeface="Arial"/>
              <a:sym typeface="Arial"/>
            </a:endParaRPr>
          </a:p>
        </p:txBody>
      </p:sp>
      <p:sp>
        <p:nvSpPr>
          <p:cNvPr id="159" name="Google Shape;159;p28"/>
          <p:cNvSpPr txBox="1"/>
          <p:nvPr/>
        </p:nvSpPr>
        <p:spPr>
          <a:xfrm>
            <a:off x="838200" y="6045994"/>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1100"/>
              <a:buFont typeface="Arial"/>
              <a:buNone/>
            </a:pPr>
            <a:r>
              <a:rPr b="0" i="0" lang="it-IT" sz="1100" u="none" cap="none" strike="noStrike">
                <a:solidFill>
                  <a:srgbClr val="50C9B5"/>
                </a:solidFill>
                <a:latin typeface="Arial"/>
                <a:ea typeface="Arial"/>
                <a:cs typeface="Arial"/>
                <a:sym typeface="Arial"/>
              </a:rPr>
              <a:t>www.planet4project.eu</a:t>
            </a:r>
            <a:endParaRPr b="0" i="0" sz="1400" u="none" cap="none" strike="noStrike">
              <a:solidFill>
                <a:srgbClr val="000000"/>
              </a:solidFill>
              <a:latin typeface="Arial"/>
              <a:ea typeface="Arial"/>
              <a:cs typeface="Arial"/>
              <a:sym typeface="Arial"/>
            </a:endParaRPr>
          </a:p>
        </p:txBody>
      </p:sp>
      <p:sp>
        <p:nvSpPr>
          <p:cNvPr id="160" name="Google Shape;16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63" name="Shape 163"/>
        <p:cNvGrpSpPr/>
        <p:nvPr/>
      </p:nvGrpSpPr>
      <p:grpSpPr>
        <a:xfrm>
          <a:off x="0" y="0"/>
          <a:ext cx="0" cy="0"/>
          <a:chOff x="0" y="0"/>
          <a:chExt cx="0" cy="0"/>
        </a:xfrm>
      </p:grpSpPr>
      <p:pic>
        <p:nvPicPr>
          <p:cNvPr id="164" name="Google Shape;164;p29"/>
          <p:cNvPicPr preferRelativeResize="0"/>
          <p:nvPr/>
        </p:nvPicPr>
        <p:blipFill rotWithShape="1">
          <a:blip r:embed="rId2">
            <a:alphaModFix/>
          </a:blip>
          <a:srcRect b="0" l="0" r="0" t="0"/>
          <a:stretch/>
        </p:blipFill>
        <p:spPr>
          <a:xfrm>
            <a:off x="3549483" y="110647"/>
            <a:ext cx="8464898" cy="6613200"/>
          </a:xfrm>
          <a:prstGeom prst="rect">
            <a:avLst/>
          </a:prstGeom>
          <a:noFill/>
          <a:ln>
            <a:noFill/>
          </a:ln>
        </p:spPr>
      </p:pic>
      <p:pic>
        <p:nvPicPr>
          <p:cNvPr id="165" name="Google Shape;165;p29"/>
          <p:cNvPicPr preferRelativeResize="0"/>
          <p:nvPr/>
        </p:nvPicPr>
        <p:blipFill rotWithShape="1">
          <a:blip r:embed="rId3">
            <a:alphaModFix/>
          </a:blip>
          <a:srcRect b="0" l="0" r="0" t="0"/>
          <a:stretch/>
        </p:blipFill>
        <p:spPr>
          <a:xfrm>
            <a:off x="10494262" y="609787"/>
            <a:ext cx="859538" cy="72216"/>
          </a:xfrm>
          <a:prstGeom prst="rect">
            <a:avLst/>
          </a:prstGeom>
          <a:noFill/>
          <a:ln>
            <a:noFill/>
          </a:ln>
        </p:spPr>
      </p:pic>
      <p:sp>
        <p:nvSpPr>
          <p:cNvPr id="166" name="Google Shape;166;p29"/>
          <p:cNvSpPr/>
          <p:nvPr/>
        </p:nvSpPr>
        <p:spPr>
          <a:xfrm>
            <a:off x="163239" y="109794"/>
            <a:ext cx="8447361" cy="6611681"/>
          </a:xfrm>
          <a:custGeom>
            <a:rect b="b" l="l" r="r" t="t"/>
            <a:pathLst>
              <a:path extrusionOk="0" h="6572795" w="8475988">
                <a:moveTo>
                  <a:pt x="0" y="0"/>
                </a:moveTo>
                <a:lnTo>
                  <a:pt x="7734446" y="0"/>
                </a:lnTo>
                <a:lnTo>
                  <a:pt x="8475988" y="944805"/>
                </a:lnTo>
                <a:lnTo>
                  <a:pt x="4140660" y="6572795"/>
                </a:lnTo>
                <a:lnTo>
                  <a:pt x="9609" y="6563171"/>
                </a:lnTo>
                <a:lnTo>
                  <a:pt x="0" y="0"/>
                </a:lnTo>
                <a:close/>
              </a:path>
            </a:pathLst>
          </a:custGeom>
          <a:solidFill>
            <a:srgbClr val="F5F5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7" name="Google Shape;167;p29"/>
          <p:cNvSpPr txBox="1"/>
          <p:nvPr/>
        </p:nvSpPr>
        <p:spPr>
          <a:xfrm>
            <a:off x="838200" y="472279"/>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900"/>
              <a:buFont typeface="Arial"/>
              <a:buNone/>
            </a:pPr>
            <a:r>
              <a:rPr b="0" i="0" lang="it-IT" sz="900" u="none" cap="none" strike="noStrike">
                <a:solidFill>
                  <a:srgbClr val="50C9B5"/>
                </a:solidFill>
                <a:latin typeface="Arial"/>
                <a:ea typeface="Arial"/>
                <a:cs typeface="Arial"/>
                <a:sym typeface="Arial"/>
              </a:rPr>
              <a:t>PRACTICAL LEARNING OF ARTIFICIAL INTELLIGENCE ON THE EDGE FOR INDUSTRY 4.0</a:t>
            </a:r>
            <a:endParaRPr b="0" i="0" sz="1400" u="none" cap="none" strike="noStrike">
              <a:solidFill>
                <a:srgbClr val="000000"/>
              </a:solidFill>
              <a:latin typeface="Arial"/>
              <a:ea typeface="Arial"/>
              <a:cs typeface="Arial"/>
              <a:sym typeface="Arial"/>
            </a:endParaRPr>
          </a:p>
        </p:txBody>
      </p:sp>
      <p:sp>
        <p:nvSpPr>
          <p:cNvPr id="168" name="Google Shape;168;p29"/>
          <p:cNvSpPr txBox="1"/>
          <p:nvPr/>
        </p:nvSpPr>
        <p:spPr>
          <a:xfrm>
            <a:off x="838200" y="6045994"/>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1100"/>
              <a:buFont typeface="Arial"/>
              <a:buNone/>
            </a:pPr>
            <a:r>
              <a:rPr b="0" i="0" lang="it-IT" sz="1100" u="none" cap="none" strike="noStrike">
                <a:solidFill>
                  <a:srgbClr val="50C9B5"/>
                </a:solidFill>
                <a:latin typeface="Arial"/>
                <a:ea typeface="Arial"/>
                <a:cs typeface="Arial"/>
                <a:sym typeface="Arial"/>
              </a:rPr>
              <a:t>www.planet4project.eu</a:t>
            </a:r>
            <a:endParaRPr b="0" i="0" sz="1400" u="none" cap="none" strike="noStrike">
              <a:solidFill>
                <a:srgbClr val="000000"/>
              </a:solidFill>
              <a:latin typeface="Arial"/>
              <a:ea typeface="Arial"/>
              <a:cs typeface="Arial"/>
              <a:sym typeface="Arial"/>
            </a:endParaRPr>
          </a:p>
        </p:txBody>
      </p:sp>
      <p:sp>
        <p:nvSpPr>
          <p:cNvPr id="169" name="Google Shape;16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5" name="Shape 25"/>
        <p:cNvGrpSpPr/>
        <p:nvPr/>
      </p:nvGrpSpPr>
      <p:grpSpPr>
        <a:xfrm>
          <a:off x="0" y="0"/>
          <a:ext cx="0" cy="0"/>
          <a:chOff x="0" y="0"/>
          <a:chExt cx="0" cy="0"/>
        </a:xfrm>
      </p:grpSpPr>
      <p:sp>
        <p:nvSpPr>
          <p:cNvPr id="26" name="Google Shape;26;p17"/>
          <p:cNvSpPr/>
          <p:nvPr/>
        </p:nvSpPr>
        <p:spPr>
          <a:xfrm>
            <a:off x="163239" y="109794"/>
            <a:ext cx="8447360" cy="6611681"/>
          </a:xfrm>
          <a:custGeom>
            <a:rect b="b" l="l" r="r" t="t"/>
            <a:pathLst>
              <a:path extrusionOk="0" h="6572795" w="8475988">
                <a:moveTo>
                  <a:pt x="0" y="0"/>
                </a:moveTo>
                <a:lnTo>
                  <a:pt x="7734446" y="0"/>
                </a:lnTo>
                <a:lnTo>
                  <a:pt x="8475988" y="944805"/>
                </a:lnTo>
                <a:lnTo>
                  <a:pt x="4140660" y="6572795"/>
                </a:lnTo>
                <a:lnTo>
                  <a:pt x="9609" y="6563171"/>
                </a:lnTo>
                <a:lnTo>
                  <a:pt x="0" y="0"/>
                </a:lnTo>
                <a:close/>
              </a:path>
            </a:pathLst>
          </a:custGeom>
          <a:solidFill>
            <a:srgbClr val="F5F5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17"/>
          <p:cNvSpPr txBox="1"/>
          <p:nvPr>
            <p:ph type="title"/>
          </p:nvPr>
        </p:nvSpPr>
        <p:spPr>
          <a:xfrm>
            <a:off x="838200" y="949323"/>
            <a:ext cx="10515600" cy="117633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0C9B5"/>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 type="body"/>
          </p:nvPr>
        </p:nvSpPr>
        <p:spPr>
          <a:xfrm>
            <a:off x="838200" y="2305049"/>
            <a:ext cx="10515600" cy="374094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cap="none"/>
            </a:lvl1pPr>
            <a:lvl2pPr indent="-355600" lvl="1" marL="914400" algn="l">
              <a:lnSpc>
                <a:spcPct val="90000"/>
              </a:lnSpc>
              <a:spcBef>
                <a:spcPts val="500"/>
              </a:spcBef>
              <a:spcAft>
                <a:spcPts val="0"/>
              </a:spcAft>
              <a:buClr>
                <a:schemeClr val="dk1"/>
              </a:buClr>
              <a:buSzPts val="2000"/>
              <a:buChar char="•"/>
              <a:defRPr/>
            </a:lvl2pPr>
            <a:lvl3pPr indent="-342900" lvl="2" marL="1371600" algn="l">
              <a:lnSpc>
                <a:spcPct val="90000"/>
              </a:lnSpc>
              <a:spcBef>
                <a:spcPts val="500"/>
              </a:spcBef>
              <a:spcAft>
                <a:spcPts val="0"/>
              </a:spcAft>
              <a:buClr>
                <a:schemeClr val="dk1"/>
              </a:buClr>
              <a:buSzPts val="1800"/>
              <a:buChar char="•"/>
              <a:defRPr/>
            </a:lvl3pPr>
            <a:lvl4pPr indent="-330200" lvl="3" marL="1828800" algn="l">
              <a:lnSpc>
                <a:spcPct val="90000"/>
              </a:lnSpc>
              <a:spcBef>
                <a:spcPts val="500"/>
              </a:spcBef>
              <a:spcAft>
                <a:spcPts val="0"/>
              </a:spcAft>
              <a:buClr>
                <a:schemeClr val="dk1"/>
              </a:buClr>
              <a:buSzPts val="1600"/>
              <a:buChar char="•"/>
              <a:defRPr/>
            </a:lvl4pPr>
            <a:lvl5pPr indent="-330200" lvl="4" marL="2286000" algn="l">
              <a:lnSpc>
                <a:spcPct val="90000"/>
              </a:lnSpc>
              <a:spcBef>
                <a:spcPts val="500"/>
              </a:spcBef>
              <a:spcAft>
                <a:spcPts val="0"/>
              </a:spcAft>
              <a:buClr>
                <a:schemeClr val="dk1"/>
              </a:buClr>
              <a:buSzPts val="16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
        <p:nvSpPr>
          <p:cNvPr id="32" name="Google Shape;32;p17"/>
          <p:cNvSpPr txBox="1"/>
          <p:nvPr/>
        </p:nvSpPr>
        <p:spPr>
          <a:xfrm>
            <a:off x="838200" y="472279"/>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900"/>
              <a:buFont typeface="Arial"/>
              <a:buNone/>
            </a:pPr>
            <a:r>
              <a:rPr b="0" i="0" lang="it-IT" sz="900" u="none" cap="none" strike="noStrike">
                <a:solidFill>
                  <a:srgbClr val="50C9B5"/>
                </a:solidFill>
                <a:latin typeface="Arial"/>
                <a:ea typeface="Arial"/>
                <a:cs typeface="Arial"/>
                <a:sym typeface="Arial"/>
              </a:rPr>
              <a:t>PRACTICAL LEARNING OF ARTIFICIAL INTELLIGENCE ON THE EDGE FOR INDUSTRY 4.0</a:t>
            </a:r>
            <a:endParaRPr b="0" i="0" sz="1400" u="none" cap="none" strike="noStrike">
              <a:solidFill>
                <a:srgbClr val="000000"/>
              </a:solidFill>
              <a:latin typeface="Arial"/>
              <a:ea typeface="Arial"/>
              <a:cs typeface="Arial"/>
              <a:sym typeface="Arial"/>
            </a:endParaRPr>
          </a:p>
        </p:txBody>
      </p:sp>
      <p:pic>
        <p:nvPicPr>
          <p:cNvPr id="33" name="Google Shape;33;p17"/>
          <p:cNvPicPr preferRelativeResize="0"/>
          <p:nvPr/>
        </p:nvPicPr>
        <p:blipFill rotWithShape="1">
          <a:blip r:embed="rId2">
            <a:alphaModFix/>
          </a:blip>
          <a:srcRect b="0" l="0" r="0" t="0"/>
          <a:stretch/>
        </p:blipFill>
        <p:spPr>
          <a:xfrm>
            <a:off x="10483132" y="607885"/>
            <a:ext cx="870667" cy="73151"/>
          </a:xfrm>
          <a:prstGeom prst="rect">
            <a:avLst/>
          </a:prstGeom>
          <a:noFill/>
          <a:ln>
            <a:noFill/>
          </a:ln>
        </p:spPr>
      </p:pic>
      <p:sp>
        <p:nvSpPr>
          <p:cNvPr id="34" name="Google Shape;34;p17"/>
          <p:cNvSpPr txBox="1"/>
          <p:nvPr/>
        </p:nvSpPr>
        <p:spPr>
          <a:xfrm>
            <a:off x="838200" y="6045994"/>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1100"/>
              <a:buFont typeface="Arial"/>
              <a:buNone/>
            </a:pPr>
            <a:r>
              <a:rPr b="0" i="0" lang="it-IT" sz="1100" u="none" cap="none" strike="noStrike">
                <a:solidFill>
                  <a:srgbClr val="50C9B5"/>
                </a:solidFill>
                <a:latin typeface="Arial"/>
                <a:ea typeface="Arial"/>
                <a:cs typeface="Arial"/>
                <a:sym typeface="Arial"/>
              </a:rPr>
              <a:t>www.planet4project.eu</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35" name="Shape 35"/>
        <p:cNvGrpSpPr/>
        <p:nvPr/>
      </p:nvGrpSpPr>
      <p:grpSpPr>
        <a:xfrm>
          <a:off x="0" y="0"/>
          <a:ext cx="0" cy="0"/>
          <a:chOff x="0" y="0"/>
          <a:chExt cx="0" cy="0"/>
        </a:xfrm>
      </p:grpSpPr>
      <p:pic>
        <p:nvPicPr>
          <p:cNvPr id="36" name="Google Shape;36;p26"/>
          <p:cNvPicPr preferRelativeResize="0"/>
          <p:nvPr/>
        </p:nvPicPr>
        <p:blipFill rotWithShape="1">
          <a:blip r:embed="rId2">
            <a:alphaModFix/>
          </a:blip>
          <a:srcRect b="0" l="0" r="0" t="0"/>
          <a:stretch/>
        </p:blipFill>
        <p:spPr>
          <a:xfrm>
            <a:off x="3581400" y="111600"/>
            <a:ext cx="8464898" cy="6613200"/>
          </a:xfrm>
          <a:prstGeom prst="rect">
            <a:avLst/>
          </a:prstGeom>
          <a:noFill/>
          <a:ln>
            <a:noFill/>
          </a:ln>
        </p:spPr>
      </p:pic>
      <p:pic>
        <p:nvPicPr>
          <p:cNvPr id="37" name="Google Shape;37;p26"/>
          <p:cNvPicPr preferRelativeResize="0"/>
          <p:nvPr/>
        </p:nvPicPr>
        <p:blipFill rotWithShape="1">
          <a:blip r:embed="rId3">
            <a:alphaModFix/>
          </a:blip>
          <a:srcRect b="0" l="0" r="0" t="0"/>
          <a:stretch/>
        </p:blipFill>
        <p:spPr>
          <a:xfrm>
            <a:off x="10494262" y="609787"/>
            <a:ext cx="859538" cy="72216"/>
          </a:xfrm>
          <a:prstGeom prst="rect">
            <a:avLst/>
          </a:prstGeom>
          <a:noFill/>
          <a:ln>
            <a:noFill/>
          </a:ln>
        </p:spPr>
      </p:pic>
      <p:pic>
        <p:nvPicPr>
          <p:cNvPr id="38" name="Google Shape;38;p26"/>
          <p:cNvPicPr preferRelativeResize="0"/>
          <p:nvPr/>
        </p:nvPicPr>
        <p:blipFill rotWithShape="1">
          <a:blip r:embed="rId4">
            <a:alphaModFix/>
          </a:blip>
          <a:srcRect b="0" l="0" r="0" t="0"/>
          <a:stretch/>
        </p:blipFill>
        <p:spPr>
          <a:xfrm>
            <a:off x="7780716" y="2531343"/>
            <a:ext cx="3355855" cy="2840742"/>
          </a:xfrm>
          <a:prstGeom prst="rect">
            <a:avLst/>
          </a:prstGeom>
          <a:noFill/>
          <a:ln>
            <a:noFill/>
          </a:ln>
        </p:spPr>
      </p:pic>
      <p:sp>
        <p:nvSpPr>
          <p:cNvPr id="39" name="Google Shape;39;p26"/>
          <p:cNvSpPr/>
          <p:nvPr/>
        </p:nvSpPr>
        <p:spPr>
          <a:xfrm>
            <a:off x="163239" y="109793"/>
            <a:ext cx="8447361" cy="6611681"/>
          </a:xfrm>
          <a:custGeom>
            <a:rect b="b" l="l" r="r" t="t"/>
            <a:pathLst>
              <a:path extrusionOk="0" h="6572795" w="8475988">
                <a:moveTo>
                  <a:pt x="0" y="0"/>
                </a:moveTo>
                <a:lnTo>
                  <a:pt x="7734446" y="0"/>
                </a:lnTo>
                <a:lnTo>
                  <a:pt x="8475988" y="944805"/>
                </a:lnTo>
                <a:lnTo>
                  <a:pt x="4140660" y="6572795"/>
                </a:lnTo>
                <a:lnTo>
                  <a:pt x="9609" y="6563171"/>
                </a:lnTo>
                <a:lnTo>
                  <a:pt x="0" y="0"/>
                </a:lnTo>
                <a:close/>
              </a:path>
            </a:pathLst>
          </a:custGeom>
          <a:solidFill>
            <a:srgbClr val="F5F5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26"/>
          <p:cNvSpPr txBox="1"/>
          <p:nvPr/>
        </p:nvSpPr>
        <p:spPr>
          <a:xfrm>
            <a:off x="838200" y="472279"/>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900"/>
              <a:buFont typeface="Arial"/>
              <a:buNone/>
            </a:pPr>
            <a:r>
              <a:rPr b="0" i="0" lang="it-IT" sz="900" u="none" cap="none" strike="noStrike">
                <a:solidFill>
                  <a:srgbClr val="50C9B5"/>
                </a:solidFill>
                <a:latin typeface="Arial"/>
                <a:ea typeface="Arial"/>
                <a:cs typeface="Arial"/>
                <a:sym typeface="Arial"/>
              </a:rPr>
              <a:t>PRACTICAL LEARNING OF ARTIFICIAL INTELLIGENCE ON THE EDGE FOR INDUSTRY 4.0</a:t>
            </a:r>
            <a:endParaRPr b="0" i="0" sz="1400" u="none" cap="none" strike="noStrike">
              <a:solidFill>
                <a:srgbClr val="000000"/>
              </a:solidFill>
              <a:latin typeface="Arial"/>
              <a:ea typeface="Arial"/>
              <a:cs typeface="Arial"/>
              <a:sym typeface="Arial"/>
            </a:endParaRPr>
          </a:p>
        </p:txBody>
      </p:sp>
      <p:sp>
        <p:nvSpPr>
          <p:cNvPr id="41" name="Google Shape;41;p26"/>
          <p:cNvSpPr txBox="1"/>
          <p:nvPr/>
        </p:nvSpPr>
        <p:spPr>
          <a:xfrm>
            <a:off x="838200" y="6045994"/>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1100"/>
              <a:buFont typeface="Arial"/>
              <a:buNone/>
            </a:pPr>
            <a:r>
              <a:rPr b="0" i="0" lang="it-IT" sz="1100" u="none" cap="none" strike="noStrike">
                <a:solidFill>
                  <a:srgbClr val="50C9B5"/>
                </a:solidFill>
                <a:latin typeface="Arial"/>
                <a:ea typeface="Arial"/>
                <a:cs typeface="Arial"/>
                <a:sym typeface="Arial"/>
              </a:rPr>
              <a:t>www.planet4project.eu</a:t>
            </a:r>
            <a:endParaRPr b="0" i="0" sz="1400" u="none" cap="none" strike="noStrike">
              <a:solidFill>
                <a:srgbClr val="000000"/>
              </a:solidFill>
              <a:latin typeface="Arial"/>
              <a:ea typeface="Arial"/>
              <a:cs typeface="Arial"/>
              <a:sym typeface="Arial"/>
            </a:endParaRPr>
          </a:p>
        </p:txBody>
      </p:sp>
      <p:sp>
        <p:nvSpPr>
          <p:cNvPr id="42" name="Google Shape;42;p26"/>
          <p:cNvSpPr txBox="1"/>
          <p:nvPr>
            <p:ph type="title"/>
          </p:nvPr>
        </p:nvSpPr>
        <p:spPr>
          <a:xfrm>
            <a:off x="838200" y="950400"/>
            <a:ext cx="10515600" cy="1177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0C9B5"/>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6" name="Shape 46"/>
        <p:cNvGrpSpPr/>
        <p:nvPr/>
      </p:nvGrpSpPr>
      <p:grpSpPr>
        <a:xfrm>
          <a:off x="0" y="0"/>
          <a:ext cx="0" cy="0"/>
          <a:chOff x="0" y="0"/>
          <a:chExt cx="0" cy="0"/>
        </a:xfrm>
      </p:grpSpPr>
      <p:sp>
        <p:nvSpPr>
          <p:cNvPr id="47" name="Google Shape;47;p21"/>
          <p:cNvSpPr/>
          <p:nvPr/>
        </p:nvSpPr>
        <p:spPr>
          <a:xfrm>
            <a:off x="4243388" y="109794"/>
            <a:ext cx="7862887" cy="6611681"/>
          </a:xfrm>
          <a:prstGeom prst="rect">
            <a:avLst/>
          </a:prstGeom>
          <a:solidFill>
            <a:srgbClr val="50C9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8" name="Google Shape;48;p21"/>
          <p:cNvPicPr preferRelativeResize="0"/>
          <p:nvPr/>
        </p:nvPicPr>
        <p:blipFill rotWithShape="1">
          <a:blip r:embed="rId2">
            <a:alphaModFix/>
          </a:blip>
          <a:srcRect b="0" l="0" r="0" t="0"/>
          <a:stretch/>
        </p:blipFill>
        <p:spPr>
          <a:xfrm>
            <a:off x="10494262" y="609787"/>
            <a:ext cx="859538" cy="72216"/>
          </a:xfrm>
          <a:prstGeom prst="rect">
            <a:avLst/>
          </a:prstGeom>
          <a:noFill/>
          <a:ln>
            <a:noFill/>
          </a:ln>
        </p:spPr>
      </p:pic>
      <p:pic>
        <p:nvPicPr>
          <p:cNvPr id="49" name="Google Shape;49;p21"/>
          <p:cNvPicPr preferRelativeResize="0"/>
          <p:nvPr/>
        </p:nvPicPr>
        <p:blipFill rotWithShape="1">
          <a:blip r:embed="rId3">
            <a:alphaModFix/>
          </a:blip>
          <a:srcRect b="0" l="0" r="0" t="0"/>
          <a:stretch/>
        </p:blipFill>
        <p:spPr>
          <a:xfrm>
            <a:off x="7780716" y="2531343"/>
            <a:ext cx="3355855" cy="2840742"/>
          </a:xfrm>
          <a:prstGeom prst="rect">
            <a:avLst/>
          </a:prstGeom>
          <a:noFill/>
          <a:ln>
            <a:noFill/>
          </a:ln>
        </p:spPr>
      </p:pic>
      <p:sp>
        <p:nvSpPr>
          <p:cNvPr id="50" name="Google Shape;50;p21"/>
          <p:cNvSpPr/>
          <p:nvPr/>
        </p:nvSpPr>
        <p:spPr>
          <a:xfrm>
            <a:off x="163239" y="109794"/>
            <a:ext cx="8447360" cy="6611681"/>
          </a:xfrm>
          <a:custGeom>
            <a:rect b="b" l="l" r="r" t="t"/>
            <a:pathLst>
              <a:path extrusionOk="0" h="6572795" w="8475988">
                <a:moveTo>
                  <a:pt x="0" y="0"/>
                </a:moveTo>
                <a:lnTo>
                  <a:pt x="7734446" y="0"/>
                </a:lnTo>
                <a:lnTo>
                  <a:pt x="8475988" y="944805"/>
                </a:lnTo>
                <a:lnTo>
                  <a:pt x="4140660" y="6572795"/>
                </a:lnTo>
                <a:lnTo>
                  <a:pt x="9609" y="6563171"/>
                </a:lnTo>
                <a:lnTo>
                  <a:pt x="0" y="0"/>
                </a:lnTo>
                <a:close/>
              </a:path>
            </a:pathLst>
          </a:custGeom>
          <a:solidFill>
            <a:srgbClr val="F5F5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21"/>
          <p:cNvSpPr txBox="1"/>
          <p:nvPr>
            <p:ph type="title"/>
          </p:nvPr>
        </p:nvSpPr>
        <p:spPr>
          <a:xfrm>
            <a:off x="838200" y="949323"/>
            <a:ext cx="10515600" cy="117633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0C9B5"/>
              </a:buClr>
              <a:buSzPts val="2800"/>
              <a:buFont typeface="Arial"/>
              <a:buNone/>
              <a:defRPr sz="28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 type="body"/>
          </p:nvPr>
        </p:nvSpPr>
        <p:spPr>
          <a:xfrm>
            <a:off x="838200" y="2305049"/>
            <a:ext cx="5257800" cy="3740945"/>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cap="none">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sz="1800">
                <a:latin typeface="Arial"/>
                <a:ea typeface="Arial"/>
                <a:cs typeface="Arial"/>
                <a:sym typeface="Arial"/>
              </a:defRPr>
            </a:lvl2pPr>
            <a:lvl3pPr indent="-330200" lvl="2" marL="1371600" algn="l">
              <a:lnSpc>
                <a:spcPct val="90000"/>
              </a:lnSpc>
              <a:spcBef>
                <a:spcPts val="500"/>
              </a:spcBef>
              <a:spcAft>
                <a:spcPts val="0"/>
              </a:spcAft>
              <a:buClr>
                <a:schemeClr val="dk1"/>
              </a:buClr>
              <a:buSzPts val="1600"/>
              <a:buChar char="•"/>
              <a:defRPr sz="1600">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
        <p:nvSpPr>
          <p:cNvPr id="56" name="Google Shape;56;p21"/>
          <p:cNvSpPr txBox="1"/>
          <p:nvPr/>
        </p:nvSpPr>
        <p:spPr>
          <a:xfrm>
            <a:off x="838200" y="472279"/>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900"/>
              <a:buFont typeface="Arial"/>
              <a:buNone/>
            </a:pPr>
            <a:r>
              <a:rPr b="0" i="0" lang="it-IT" sz="900" u="none" cap="none" strike="noStrike">
                <a:solidFill>
                  <a:srgbClr val="50C9B5"/>
                </a:solidFill>
                <a:latin typeface="Arial"/>
                <a:ea typeface="Arial"/>
                <a:cs typeface="Arial"/>
                <a:sym typeface="Arial"/>
              </a:rPr>
              <a:t>PRACTICAL LEARNING OF ARTIFICIAL INTELLIGENCE ON THE EDGE FOR INDUSTRY 4.0</a:t>
            </a:r>
            <a:endParaRPr b="0" i="0" sz="1400" u="none" cap="none" strike="noStrike">
              <a:solidFill>
                <a:srgbClr val="000000"/>
              </a:solidFill>
              <a:latin typeface="Arial"/>
              <a:ea typeface="Arial"/>
              <a:cs typeface="Arial"/>
              <a:sym typeface="Arial"/>
            </a:endParaRPr>
          </a:p>
        </p:txBody>
      </p:sp>
      <p:sp>
        <p:nvSpPr>
          <p:cNvPr id="57" name="Google Shape;57;p21"/>
          <p:cNvSpPr txBox="1"/>
          <p:nvPr/>
        </p:nvSpPr>
        <p:spPr>
          <a:xfrm>
            <a:off x="838200" y="6045994"/>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1100"/>
              <a:buFont typeface="Arial"/>
              <a:buNone/>
            </a:pPr>
            <a:r>
              <a:rPr b="0" i="0" lang="it-IT" sz="1100" u="none" cap="none" strike="noStrike">
                <a:solidFill>
                  <a:srgbClr val="50C9B5"/>
                </a:solidFill>
                <a:latin typeface="Arial"/>
                <a:ea typeface="Arial"/>
                <a:cs typeface="Arial"/>
                <a:sym typeface="Arial"/>
              </a:rPr>
              <a:t>www.planet4project.eu</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58" name="Shape 58"/>
        <p:cNvGrpSpPr/>
        <p:nvPr/>
      </p:nvGrpSpPr>
      <p:grpSpPr>
        <a:xfrm>
          <a:off x="0" y="0"/>
          <a:ext cx="0" cy="0"/>
          <a:chOff x="0" y="0"/>
          <a:chExt cx="0" cy="0"/>
        </a:xfrm>
      </p:grpSpPr>
      <p:sp>
        <p:nvSpPr>
          <p:cNvPr id="59" name="Google Shape;59;p30"/>
          <p:cNvSpPr/>
          <p:nvPr/>
        </p:nvSpPr>
        <p:spPr>
          <a:xfrm>
            <a:off x="163239" y="109794"/>
            <a:ext cx="8580711" cy="6611681"/>
          </a:xfrm>
          <a:custGeom>
            <a:rect b="b" l="l" r="r" t="t"/>
            <a:pathLst>
              <a:path extrusionOk="0" h="6572795" w="8475988">
                <a:moveTo>
                  <a:pt x="0" y="0"/>
                </a:moveTo>
                <a:lnTo>
                  <a:pt x="7734446" y="0"/>
                </a:lnTo>
                <a:lnTo>
                  <a:pt x="8475988" y="944805"/>
                </a:lnTo>
                <a:lnTo>
                  <a:pt x="4140660" y="6572795"/>
                </a:lnTo>
                <a:lnTo>
                  <a:pt x="9609" y="6563171"/>
                </a:lnTo>
                <a:lnTo>
                  <a:pt x="0" y="0"/>
                </a:lnTo>
                <a:close/>
              </a:path>
            </a:pathLst>
          </a:custGeom>
          <a:solidFill>
            <a:srgbClr val="F5F5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30"/>
          <p:cNvSpPr txBox="1"/>
          <p:nvPr/>
        </p:nvSpPr>
        <p:spPr>
          <a:xfrm>
            <a:off x="838200" y="472279"/>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900"/>
              <a:buFont typeface="Arial"/>
              <a:buNone/>
            </a:pPr>
            <a:r>
              <a:rPr b="0" i="0" lang="it-IT" sz="900" u="none" cap="none" strike="noStrike">
                <a:solidFill>
                  <a:srgbClr val="50C9B5"/>
                </a:solidFill>
                <a:latin typeface="Arial"/>
                <a:ea typeface="Arial"/>
                <a:cs typeface="Arial"/>
                <a:sym typeface="Arial"/>
              </a:rPr>
              <a:t>PRACTICAL LEARNING OF ARTIFICIAL INTELLIGENCE ON THE EDGE FOR INDUSTRY 4.0</a:t>
            </a:r>
            <a:endParaRPr b="0" i="0" sz="1400" u="none" cap="none" strike="noStrike">
              <a:solidFill>
                <a:srgbClr val="000000"/>
              </a:solidFill>
              <a:latin typeface="Arial"/>
              <a:ea typeface="Arial"/>
              <a:cs typeface="Arial"/>
              <a:sym typeface="Arial"/>
            </a:endParaRPr>
          </a:p>
        </p:txBody>
      </p:sp>
      <p:pic>
        <p:nvPicPr>
          <p:cNvPr id="61" name="Google Shape;61;p30"/>
          <p:cNvPicPr preferRelativeResize="0"/>
          <p:nvPr/>
        </p:nvPicPr>
        <p:blipFill rotWithShape="1">
          <a:blip r:embed="rId2">
            <a:alphaModFix/>
          </a:blip>
          <a:srcRect b="0" l="0" r="0" t="0"/>
          <a:stretch/>
        </p:blipFill>
        <p:spPr>
          <a:xfrm>
            <a:off x="10483132" y="607885"/>
            <a:ext cx="870667" cy="73151"/>
          </a:xfrm>
          <a:prstGeom prst="rect">
            <a:avLst/>
          </a:prstGeom>
          <a:noFill/>
          <a:ln>
            <a:noFill/>
          </a:ln>
        </p:spPr>
      </p:pic>
      <p:sp>
        <p:nvSpPr>
          <p:cNvPr id="62" name="Google Shape;62;p30"/>
          <p:cNvSpPr txBox="1"/>
          <p:nvPr/>
        </p:nvSpPr>
        <p:spPr>
          <a:xfrm>
            <a:off x="838200" y="6045994"/>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1100"/>
              <a:buFont typeface="Arial"/>
              <a:buNone/>
            </a:pPr>
            <a:r>
              <a:rPr b="0" i="0" lang="it-IT" sz="1100" u="none" cap="none" strike="noStrike">
                <a:solidFill>
                  <a:srgbClr val="50C9B5"/>
                </a:solidFill>
                <a:latin typeface="Arial"/>
                <a:ea typeface="Arial"/>
                <a:cs typeface="Arial"/>
                <a:sym typeface="Arial"/>
              </a:rPr>
              <a:t>www.planet4project.eu</a:t>
            </a:r>
            <a:endParaRPr b="0" i="0" sz="1400" u="none" cap="none" strike="noStrike">
              <a:solidFill>
                <a:srgbClr val="000000"/>
              </a:solidFill>
              <a:latin typeface="Arial"/>
              <a:ea typeface="Arial"/>
              <a:cs typeface="Arial"/>
              <a:sym typeface="Arial"/>
            </a:endParaRPr>
          </a:p>
        </p:txBody>
      </p:sp>
      <p:sp>
        <p:nvSpPr>
          <p:cNvPr id="63" name="Google Shape;63;p30"/>
          <p:cNvSpPr txBox="1"/>
          <p:nvPr>
            <p:ph type="title"/>
          </p:nvPr>
        </p:nvSpPr>
        <p:spPr>
          <a:xfrm>
            <a:off x="839788" y="987424"/>
            <a:ext cx="3932237" cy="106997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50C9B5"/>
              </a:buClr>
              <a:buSzPts val="2400"/>
              <a:buFont typeface="Arial"/>
              <a:buNone/>
              <a:defRPr sz="2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0"/>
          <p:cNvSpPr/>
          <p:nvPr>
            <p:ph idx="2" type="pic"/>
          </p:nvPr>
        </p:nvSpPr>
        <p:spPr>
          <a:xfrm>
            <a:off x="5183188" y="987425"/>
            <a:ext cx="6172200" cy="4873625"/>
          </a:xfrm>
          <a:prstGeom prst="rect">
            <a:avLst/>
          </a:prstGeom>
          <a:noFill/>
          <a:ln>
            <a:noFill/>
          </a:ln>
        </p:spPr>
      </p:sp>
      <p:sp>
        <p:nvSpPr>
          <p:cNvPr id="65" name="Google Shape;65;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69" name="Shape 69"/>
        <p:cNvGrpSpPr/>
        <p:nvPr/>
      </p:nvGrpSpPr>
      <p:grpSpPr>
        <a:xfrm>
          <a:off x="0" y="0"/>
          <a:ext cx="0" cy="0"/>
          <a:chOff x="0" y="0"/>
          <a:chExt cx="0" cy="0"/>
        </a:xfrm>
      </p:grpSpPr>
      <p:sp>
        <p:nvSpPr>
          <p:cNvPr id="70" name="Google Shape;70;p20"/>
          <p:cNvSpPr/>
          <p:nvPr/>
        </p:nvSpPr>
        <p:spPr>
          <a:xfrm>
            <a:off x="180657" y="181599"/>
            <a:ext cx="11830685" cy="6494802"/>
          </a:xfrm>
          <a:prstGeom prst="rect">
            <a:avLst/>
          </a:prstGeom>
          <a:solidFill>
            <a:srgbClr val="50C9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1" name="Google Shape;71;p20"/>
          <p:cNvPicPr preferRelativeResize="0"/>
          <p:nvPr/>
        </p:nvPicPr>
        <p:blipFill rotWithShape="1">
          <a:blip r:embed="rId2">
            <a:alphaModFix/>
          </a:blip>
          <a:srcRect b="0" l="0" r="0" t="0"/>
          <a:stretch/>
        </p:blipFill>
        <p:spPr>
          <a:xfrm>
            <a:off x="8434" y="894647"/>
            <a:ext cx="6693422" cy="2752350"/>
          </a:xfrm>
          <a:prstGeom prst="rect">
            <a:avLst/>
          </a:prstGeom>
          <a:noFill/>
          <a:ln>
            <a:noFill/>
          </a:ln>
        </p:spPr>
      </p:pic>
      <p:sp>
        <p:nvSpPr>
          <p:cNvPr id="72" name="Google Shape;72;p20"/>
          <p:cNvSpPr txBox="1"/>
          <p:nvPr/>
        </p:nvSpPr>
        <p:spPr>
          <a:xfrm>
            <a:off x="838200" y="1241192"/>
            <a:ext cx="2434839"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100"/>
              <a:buFont typeface="Arial"/>
              <a:buNone/>
            </a:pPr>
            <a:r>
              <a:rPr b="0" i="0" lang="it-IT" sz="1100" u="none" cap="none" strike="noStrike">
                <a:solidFill>
                  <a:schemeClr val="lt1"/>
                </a:solidFill>
                <a:latin typeface="Arial"/>
                <a:ea typeface="Arial"/>
                <a:cs typeface="Arial"/>
                <a:sym typeface="Arial"/>
              </a:rPr>
              <a:t>www.planet4project.eu</a:t>
            </a:r>
            <a:endParaRPr b="0" i="0" sz="1400" u="none" cap="none" strike="noStrike">
              <a:solidFill>
                <a:srgbClr val="000000"/>
              </a:solidFill>
              <a:latin typeface="Arial"/>
              <a:ea typeface="Arial"/>
              <a:cs typeface="Arial"/>
              <a:sym typeface="Arial"/>
            </a:endParaRPr>
          </a:p>
        </p:txBody>
      </p:sp>
      <p:pic>
        <p:nvPicPr>
          <p:cNvPr id="73" name="Google Shape;73;p20"/>
          <p:cNvPicPr preferRelativeResize="0"/>
          <p:nvPr/>
        </p:nvPicPr>
        <p:blipFill rotWithShape="1">
          <a:blip r:embed="rId3">
            <a:alphaModFix/>
          </a:blip>
          <a:srcRect b="0" l="0" r="0" t="0"/>
          <a:stretch/>
        </p:blipFill>
        <p:spPr>
          <a:xfrm>
            <a:off x="8473037" y="4595214"/>
            <a:ext cx="767783" cy="565040"/>
          </a:xfrm>
          <a:prstGeom prst="rect">
            <a:avLst/>
          </a:prstGeom>
          <a:noFill/>
          <a:ln>
            <a:noFill/>
          </a:ln>
        </p:spPr>
      </p:pic>
      <p:pic>
        <p:nvPicPr>
          <p:cNvPr id="74" name="Google Shape;74;p20"/>
          <p:cNvPicPr preferRelativeResize="0"/>
          <p:nvPr/>
        </p:nvPicPr>
        <p:blipFill rotWithShape="1">
          <a:blip r:embed="rId4">
            <a:alphaModFix/>
          </a:blip>
          <a:srcRect b="0" l="0" r="0" t="0"/>
          <a:stretch/>
        </p:blipFill>
        <p:spPr>
          <a:xfrm>
            <a:off x="7192555" y="5397683"/>
            <a:ext cx="757929" cy="410750"/>
          </a:xfrm>
          <a:prstGeom prst="rect">
            <a:avLst/>
          </a:prstGeom>
          <a:noFill/>
          <a:ln>
            <a:noFill/>
          </a:ln>
        </p:spPr>
      </p:pic>
      <p:pic>
        <p:nvPicPr>
          <p:cNvPr id="75" name="Google Shape;75;p20"/>
          <p:cNvPicPr preferRelativeResize="0"/>
          <p:nvPr/>
        </p:nvPicPr>
        <p:blipFill rotWithShape="1">
          <a:blip r:embed="rId5">
            <a:alphaModFix/>
          </a:blip>
          <a:srcRect b="0" l="0" r="0" t="0"/>
          <a:stretch/>
        </p:blipFill>
        <p:spPr>
          <a:xfrm>
            <a:off x="9780714" y="4732981"/>
            <a:ext cx="1144691" cy="281419"/>
          </a:xfrm>
          <a:prstGeom prst="rect">
            <a:avLst/>
          </a:prstGeom>
          <a:noFill/>
          <a:ln>
            <a:noFill/>
          </a:ln>
        </p:spPr>
      </p:pic>
      <p:pic>
        <p:nvPicPr>
          <p:cNvPr id="76" name="Google Shape;76;p20"/>
          <p:cNvPicPr preferRelativeResize="0"/>
          <p:nvPr/>
        </p:nvPicPr>
        <p:blipFill rotWithShape="1">
          <a:blip r:embed="rId6">
            <a:alphaModFix/>
          </a:blip>
          <a:srcRect b="0" l="0" r="0" t="0"/>
          <a:stretch/>
        </p:blipFill>
        <p:spPr>
          <a:xfrm>
            <a:off x="938419" y="4693042"/>
            <a:ext cx="1898786" cy="1010208"/>
          </a:xfrm>
          <a:prstGeom prst="rect">
            <a:avLst/>
          </a:prstGeom>
          <a:noFill/>
          <a:ln>
            <a:noFill/>
          </a:ln>
        </p:spPr>
      </p:pic>
      <p:pic>
        <p:nvPicPr>
          <p:cNvPr id="77" name="Google Shape;77;p20"/>
          <p:cNvPicPr preferRelativeResize="0"/>
          <p:nvPr/>
        </p:nvPicPr>
        <p:blipFill rotWithShape="1">
          <a:blip r:embed="rId7">
            <a:alphaModFix/>
          </a:blip>
          <a:srcRect b="0" l="0" r="0" t="0"/>
          <a:stretch/>
        </p:blipFill>
        <p:spPr>
          <a:xfrm>
            <a:off x="5342917" y="4634082"/>
            <a:ext cx="1628377" cy="610611"/>
          </a:xfrm>
          <a:prstGeom prst="rect">
            <a:avLst/>
          </a:prstGeom>
          <a:noFill/>
          <a:ln>
            <a:noFill/>
          </a:ln>
        </p:spPr>
      </p:pic>
      <p:pic>
        <p:nvPicPr>
          <p:cNvPr id="78" name="Google Shape;78;p20"/>
          <p:cNvPicPr preferRelativeResize="0"/>
          <p:nvPr/>
        </p:nvPicPr>
        <p:blipFill rotWithShape="1">
          <a:blip r:embed="rId8">
            <a:alphaModFix/>
          </a:blip>
          <a:srcRect b="0" l="0" r="0" t="0"/>
          <a:stretch/>
        </p:blipFill>
        <p:spPr>
          <a:xfrm>
            <a:off x="3892412" y="4541566"/>
            <a:ext cx="1194710" cy="637292"/>
          </a:xfrm>
          <a:prstGeom prst="rect">
            <a:avLst/>
          </a:prstGeom>
          <a:noFill/>
          <a:ln>
            <a:noFill/>
          </a:ln>
        </p:spPr>
      </p:pic>
      <p:pic>
        <p:nvPicPr>
          <p:cNvPr id="79" name="Google Shape;79;p20"/>
          <p:cNvPicPr preferRelativeResize="0"/>
          <p:nvPr/>
        </p:nvPicPr>
        <p:blipFill rotWithShape="1">
          <a:blip r:embed="rId9">
            <a:alphaModFix/>
          </a:blip>
          <a:srcRect b="0" l="0" r="0" t="0"/>
          <a:stretch/>
        </p:blipFill>
        <p:spPr>
          <a:xfrm>
            <a:off x="9780714" y="5460932"/>
            <a:ext cx="1065917" cy="304972"/>
          </a:xfrm>
          <a:prstGeom prst="rect">
            <a:avLst/>
          </a:prstGeom>
          <a:noFill/>
          <a:ln>
            <a:noFill/>
          </a:ln>
        </p:spPr>
      </p:pic>
      <p:pic>
        <p:nvPicPr>
          <p:cNvPr id="80" name="Google Shape;80;p20"/>
          <p:cNvPicPr preferRelativeResize="0"/>
          <p:nvPr/>
        </p:nvPicPr>
        <p:blipFill rotWithShape="1">
          <a:blip r:embed="rId10">
            <a:alphaModFix/>
          </a:blip>
          <a:srcRect b="0" l="0" r="0" t="0"/>
          <a:stretch/>
        </p:blipFill>
        <p:spPr>
          <a:xfrm>
            <a:off x="7227089" y="4333178"/>
            <a:ext cx="653821" cy="799605"/>
          </a:xfrm>
          <a:prstGeom prst="rect">
            <a:avLst/>
          </a:prstGeom>
          <a:noFill/>
          <a:ln>
            <a:noFill/>
          </a:ln>
        </p:spPr>
      </p:pic>
      <p:pic>
        <p:nvPicPr>
          <p:cNvPr id="81" name="Google Shape;81;p20"/>
          <p:cNvPicPr preferRelativeResize="0"/>
          <p:nvPr/>
        </p:nvPicPr>
        <p:blipFill rotWithShape="1">
          <a:blip r:embed="rId11">
            <a:alphaModFix/>
          </a:blip>
          <a:srcRect b="0" l="0" r="0" t="0"/>
          <a:stretch/>
        </p:blipFill>
        <p:spPr>
          <a:xfrm>
            <a:off x="5601340" y="5569985"/>
            <a:ext cx="908936" cy="118557"/>
          </a:xfrm>
          <a:prstGeom prst="rect">
            <a:avLst/>
          </a:prstGeom>
          <a:noFill/>
          <a:ln>
            <a:noFill/>
          </a:ln>
        </p:spPr>
      </p:pic>
      <p:pic>
        <p:nvPicPr>
          <p:cNvPr id="82" name="Google Shape;82;p20"/>
          <p:cNvPicPr preferRelativeResize="0"/>
          <p:nvPr/>
        </p:nvPicPr>
        <p:blipFill rotWithShape="1">
          <a:blip r:embed="rId12">
            <a:alphaModFix/>
          </a:blip>
          <a:srcRect b="0" l="0" r="0" t="0"/>
          <a:stretch/>
        </p:blipFill>
        <p:spPr>
          <a:xfrm>
            <a:off x="8532093" y="5451199"/>
            <a:ext cx="649669" cy="313367"/>
          </a:xfrm>
          <a:prstGeom prst="rect">
            <a:avLst/>
          </a:prstGeom>
          <a:noFill/>
          <a:ln>
            <a:noFill/>
          </a:ln>
        </p:spPr>
      </p:pic>
      <p:sp>
        <p:nvSpPr>
          <p:cNvPr id="83" name="Google Shape;83;p20"/>
          <p:cNvSpPr txBox="1"/>
          <p:nvPr/>
        </p:nvSpPr>
        <p:spPr>
          <a:xfrm>
            <a:off x="838200" y="4014502"/>
            <a:ext cx="1393510" cy="35266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100"/>
              <a:buFont typeface="Arial"/>
              <a:buNone/>
            </a:pPr>
            <a:r>
              <a:rPr b="0" i="0" lang="it-IT" sz="1100" u="none" cap="none" strike="noStrike">
                <a:solidFill>
                  <a:schemeClr val="lt1"/>
                </a:solidFill>
                <a:latin typeface="Arial"/>
                <a:ea typeface="Arial"/>
                <a:cs typeface="Arial"/>
                <a:sym typeface="Arial"/>
              </a:rPr>
              <a:t>Lead Partner:</a:t>
            </a:r>
            <a:endParaRPr b="0" i="0" sz="1100" u="none" cap="none" strike="noStrike">
              <a:solidFill>
                <a:schemeClr val="lt1"/>
              </a:solidFill>
              <a:latin typeface="Arial"/>
              <a:ea typeface="Arial"/>
              <a:cs typeface="Arial"/>
              <a:sym typeface="Arial"/>
            </a:endParaRPr>
          </a:p>
        </p:txBody>
      </p:sp>
      <p:sp>
        <p:nvSpPr>
          <p:cNvPr id="84" name="Google Shape;84;p20"/>
          <p:cNvSpPr txBox="1"/>
          <p:nvPr/>
        </p:nvSpPr>
        <p:spPr>
          <a:xfrm>
            <a:off x="3892412" y="4014502"/>
            <a:ext cx="958558" cy="35266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100"/>
              <a:buFont typeface="Arial"/>
              <a:buNone/>
            </a:pPr>
            <a:r>
              <a:rPr b="0" i="0" lang="it-IT" sz="1100" u="none" cap="none" strike="noStrike">
                <a:solidFill>
                  <a:schemeClr val="lt1"/>
                </a:solidFill>
                <a:latin typeface="Arial"/>
                <a:ea typeface="Arial"/>
                <a:cs typeface="Arial"/>
                <a:sym typeface="Arial"/>
              </a:rPr>
              <a:t>Partners:</a:t>
            </a:r>
            <a:endParaRPr b="0" i="0" sz="1100" u="none" cap="none" strike="noStrike">
              <a:solidFill>
                <a:schemeClr val="lt1"/>
              </a:solidFill>
              <a:latin typeface="Arial"/>
              <a:ea typeface="Arial"/>
              <a:cs typeface="Arial"/>
              <a:sym typeface="Arial"/>
            </a:endParaRPr>
          </a:p>
        </p:txBody>
      </p:sp>
      <p:pic>
        <p:nvPicPr>
          <p:cNvPr id="85" name="Google Shape;85;p20"/>
          <p:cNvPicPr preferRelativeResize="0"/>
          <p:nvPr/>
        </p:nvPicPr>
        <p:blipFill rotWithShape="1">
          <a:blip r:embed="rId13">
            <a:alphaModFix/>
          </a:blip>
          <a:srcRect b="0" l="0" r="0" t="0"/>
          <a:stretch/>
        </p:blipFill>
        <p:spPr>
          <a:xfrm>
            <a:off x="3892412" y="5357191"/>
            <a:ext cx="1161503" cy="501382"/>
          </a:xfrm>
          <a:prstGeom prst="rect">
            <a:avLst/>
          </a:prstGeom>
          <a:noFill/>
          <a:ln>
            <a:noFill/>
          </a:ln>
        </p:spPr>
      </p:pic>
      <p:sp>
        <p:nvSpPr>
          <p:cNvPr id="86" name="Google Shape;86;p20"/>
          <p:cNvSpPr txBox="1"/>
          <p:nvPr>
            <p:ph idx="1" type="subTitle"/>
          </p:nvPr>
        </p:nvSpPr>
        <p:spPr>
          <a:xfrm>
            <a:off x="7717535" y="1899691"/>
            <a:ext cx="295308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7" name="Google Shape;8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
        <p:nvSpPr>
          <p:cNvPr id="90" name="Google Shape;90;p20"/>
          <p:cNvSpPr txBox="1"/>
          <p:nvPr/>
        </p:nvSpPr>
        <p:spPr>
          <a:xfrm>
            <a:off x="7714912" y="813882"/>
            <a:ext cx="29337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it-IT" sz="4000" u="none" cap="none" strike="noStrike">
                <a:solidFill>
                  <a:schemeClr val="lt1"/>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91" name="Shape 91"/>
        <p:cNvGrpSpPr/>
        <p:nvPr/>
      </p:nvGrpSpPr>
      <p:grpSpPr>
        <a:xfrm>
          <a:off x="0" y="0"/>
          <a:ext cx="0" cy="0"/>
          <a:chOff x="0" y="0"/>
          <a:chExt cx="0" cy="0"/>
        </a:xfrm>
      </p:grpSpPr>
      <p:sp>
        <p:nvSpPr>
          <p:cNvPr id="92" name="Google Shape;92;p18"/>
          <p:cNvSpPr/>
          <p:nvPr/>
        </p:nvSpPr>
        <p:spPr>
          <a:xfrm>
            <a:off x="163239" y="109794"/>
            <a:ext cx="8447361" cy="6611681"/>
          </a:xfrm>
          <a:custGeom>
            <a:rect b="b" l="l" r="r" t="t"/>
            <a:pathLst>
              <a:path extrusionOk="0" h="6572795" w="8475988">
                <a:moveTo>
                  <a:pt x="0" y="0"/>
                </a:moveTo>
                <a:lnTo>
                  <a:pt x="7734446" y="0"/>
                </a:lnTo>
                <a:lnTo>
                  <a:pt x="8475988" y="944805"/>
                </a:lnTo>
                <a:lnTo>
                  <a:pt x="4140660" y="6572795"/>
                </a:lnTo>
                <a:lnTo>
                  <a:pt x="9609" y="6563171"/>
                </a:lnTo>
                <a:lnTo>
                  <a:pt x="0" y="0"/>
                </a:lnTo>
                <a:close/>
              </a:path>
            </a:pathLst>
          </a:custGeom>
          <a:solidFill>
            <a:srgbClr val="F5F5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18"/>
          <p:cNvSpPr txBox="1"/>
          <p:nvPr/>
        </p:nvSpPr>
        <p:spPr>
          <a:xfrm>
            <a:off x="838200" y="472279"/>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900"/>
              <a:buFont typeface="Arial"/>
              <a:buNone/>
            </a:pPr>
            <a:r>
              <a:rPr b="0" i="0" lang="it-IT" sz="900" u="none" cap="none" strike="noStrike">
                <a:solidFill>
                  <a:srgbClr val="50C9B5"/>
                </a:solidFill>
                <a:latin typeface="Arial"/>
                <a:ea typeface="Arial"/>
                <a:cs typeface="Arial"/>
                <a:sym typeface="Arial"/>
              </a:rPr>
              <a:t>PRACTICAL LEARNING OF ARTIFICIAL INTELLIGENCE ON THE EDGE FOR INDUSTRY 4.0</a:t>
            </a:r>
            <a:endParaRPr b="0" i="0" sz="1400" u="none" cap="none" strike="noStrike">
              <a:solidFill>
                <a:srgbClr val="000000"/>
              </a:solidFill>
              <a:latin typeface="Arial"/>
              <a:ea typeface="Arial"/>
              <a:cs typeface="Arial"/>
              <a:sym typeface="Arial"/>
            </a:endParaRPr>
          </a:p>
        </p:txBody>
      </p:sp>
      <p:pic>
        <p:nvPicPr>
          <p:cNvPr id="94" name="Google Shape;94;p18"/>
          <p:cNvPicPr preferRelativeResize="0"/>
          <p:nvPr/>
        </p:nvPicPr>
        <p:blipFill rotWithShape="1">
          <a:blip r:embed="rId2">
            <a:alphaModFix/>
          </a:blip>
          <a:srcRect b="0" l="0" r="0" t="0"/>
          <a:stretch/>
        </p:blipFill>
        <p:spPr>
          <a:xfrm>
            <a:off x="10483132" y="607885"/>
            <a:ext cx="870667" cy="73151"/>
          </a:xfrm>
          <a:prstGeom prst="rect">
            <a:avLst/>
          </a:prstGeom>
          <a:noFill/>
          <a:ln>
            <a:noFill/>
          </a:ln>
        </p:spPr>
      </p:pic>
      <p:sp>
        <p:nvSpPr>
          <p:cNvPr id="95" name="Google Shape;95;p18"/>
          <p:cNvSpPr txBox="1"/>
          <p:nvPr/>
        </p:nvSpPr>
        <p:spPr>
          <a:xfrm>
            <a:off x="838200" y="6045994"/>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1100"/>
              <a:buFont typeface="Arial"/>
              <a:buNone/>
            </a:pPr>
            <a:r>
              <a:rPr b="0" i="0" lang="it-IT" sz="1100" u="none" cap="none" strike="noStrike">
                <a:solidFill>
                  <a:srgbClr val="50C9B5"/>
                </a:solidFill>
                <a:latin typeface="Arial"/>
                <a:ea typeface="Arial"/>
                <a:cs typeface="Arial"/>
                <a:sym typeface="Arial"/>
              </a:rPr>
              <a:t>www.planet4project.eu</a:t>
            </a:r>
            <a:endParaRPr b="0" i="0" sz="1400" u="none" cap="none" strike="noStrike">
              <a:solidFill>
                <a:srgbClr val="000000"/>
              </a:solidFill>
              <a:latin typeface="Arial"/>
              <a:ea typeface="Arial"/>
              <a:cs typeface="Arial"/>
              <a:sym typeface="Arial"/>
            </a:endParaRPr>
          </a:p>
        </p:txBody>
      </p:sp>
      <p:sp>
        <p:nvSpPr>
          <p:cNvPr id="96" name="Google Shape;96;p18"/>
          <p:cNvSpPr txBox="1"/>
          <p:nvPr>
            <p:ph type="title"/>
          </p:nvPr>
        </p:nvSpPr>
        <p:spPr>
          <a:xfrm>
            <a:off x="839788" y="987425"/>
            <a:ext cx="3932237" cy="106997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50C9B5"/>
              </a:buClr>
              <a:buSzPts val="2400"/>
              <a:buFont typeface="Arial"/>
              <a:buNone/>
              <a:defRPr sz="2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2800"/>
            </a:lvl1pPr>
            <a:lvl2pPr indent="-381000" lvl="1" marL="914400" algn="l">
              <a:lnSpc>
                <a:spcPct val="90000"/>
              </a:lnSpc>
              <a:spcBef>
                <a:spcPts val="500"/>
              </a:spcBef>
              <a:spcAft>
                <a:spcPts val="0"/>
              </a:spcAft>
              <a:buClr>
                <a:schemeClr val="dk1"/>
              </a:buClr>
              <a:buSzPts val="2400"/>
              <a:buChar char="•"/>
              <a:defRPr sz="2400"/>
            </a:lvl2pPr>
            <a:lvl3pPr indent="-355600" lvl="2" marL="1371600" algn="l">
              <a:lnSpc>
                <a:spcPct val="90000"/>
              </a:lnSpc>
              <a:spcBef>
                <a:spcPts val="500"/>
              </a:spcBef>
              <a:spcAft>
                <a:spcPts val="0"/>
              </a:spcAft>
              <a:buClr>
                <a:schemeClr val="dk1"/>
              </a:buClr>
              <a:buSzPts val="2000"/>
              <a:buChar char="•"/>
              <a:defRPr sz="20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8" name="Google Shape;98;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9" name="Google Shape;9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02" name="Shape 102"/>
        <p:cNvGrpSpPr/>
        <p:nvPr/>
      </p:nvGrpSpPr>
      <p:grpSpPr>
        <a:xfrm>
          <a:off x="0" y="0"/>
          <a:ext cx="0" cy="0"/>
          <a:chOff x="0" y="0"/>
          <a:chExt cx="0" cy="0"/>
        </a:xfrm>
      </p:grpSpPr>
      <p:sp>
        <p:nvSpPr>
          <p:cNvPr id="103" name="Google Shape;103;p22"/>
          <p:cNvSpPr/>
          <p:nvPr/>
        </p:nvSpPr>
        <p:spPr>
          <a:xfrm>
            <a:off x="163239" y="109794"/>
            <a:ext cx="8523561" cy="6611681"/>
          </a:xfrm>
          <a:custGeom>
            <a:rect b="b" l="l" r="r" t="t"/>
            <a:pathLst>
              <a:path extrusionOk="0" h="6572795" w="8475988">
                <a:moveTo>
                  <a:pt x="0" y="0"/>
                </a:moveTo>
                <a:lnTo>
                  <a:pt x="7734446" y="0"/>
                </a:lnTo>
                <a:lnTo>
                  <a:pt x="8475988" y="944805"/>
                </a:lnTo>
                <a:lnTo>
                  <a:pt x="4140660" y="6572795"/>
                </a:lnTo>
                <a:lnTo>
                  <a:pt x="9609" y="6563171"/>
                </a:lnTo>
                <a:lnTo>
                  <a:pt x="0" y="0"/>
                </a:lnTo>
                <a:close/>
              </a:path>
            </a:pathLst>
          </a:custGeom>
          <a:solidFill>
            <a:srgbClr val="F5F5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22"/>
          <p:cNvSpPr txBox="1"/>
          <p:nvPr/>
        </p:nvSpPr>
        <p:spPr>
          <a:xfrm>
            <a:off x="838200" y="472279"/>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900"/>
              <a:buFont typeface="Arial"/>
              <a:buNone/>
            </a:pPr>
            <a:r>
              <a:rPr b="0" i="0" lang="it-IT" sz="900" u="none" cap="none" strike="noStrike">
                <a:solidFill>
                  <a:srgbClr val="50C9B5"/>
                </a:solidFill>
                <a:latin typeface="Arial"/>
                <a:ea typeface="Arial"/>
                <a:cs typeface="Arial"/>
                <a:sym typeface="Arial"/>
              </a:rPr>
              <a:t>PRACTICAL LEARNING OF ARTIFICIAL INTELLIGENCE ON THE EDGE FOR INDUSTRY 4.0</a:t>
            </a:r>
            <a:endParaRPr b="0" i="0" sz="1400" u="none" cap="none" strike="noStrike">
              <a:solidFill>
                <a:srgbClr val="000000"/>
              </a:solidFill>
              <a:latin typeface="Arial"/>
              <a:ea typeface="Arial"/>
              <a:cs typeface="Arial"/>
              <a:sym typeface="Arial"/>
            </a:endParaRPr>
          </a:p>
        </p:txBody>
      </p:sp>
      <p:pic>
        <p:nvPicPr>
          <p:cNvPr id="105" name="Google Shape;105;p22"/>
          <p:cNvPicPr preferRelativeResize="0"/>
          <p:nvPr/>
        </p:nvPicPr>
        <p:blipFill rotWithShape="1">
          <a:blip r:embed="rId2">
            <a:alphaModFix/>
          </a:blip>
          <a:srcRect b="0" l="0" r="0" t="0"/>
          <a:stretch/>
        </p:blipFill>
        <p:spPr>
          <a:xfrm>
            <a:off x="10483132" y="607885"/>
            <a:ext cx="870667" cy="73151"/>
          </a:xfrm>
          <a:prstGeom prst="rect">
            <a:avLst/>
          </a:prstGeom>
          <a:noFill/>
          <a:ln>
            <a:noFill/>
          </a:ln>
        </p:spPr>
      </p:pic>
      <p:sp>
        <p:nvSpPr>
          <p:cNvPr id="106" name="Google Shape;106;p22"/>
          <p:cNvSpPr txBox="1"/>
          <p:nvPr/>
        </p:nvSpPr>
        <p:spPr>
          <a:xfrm>
            <a:off x="838200" y="6045994"/>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1100"/>
              <a:buFont typeface="Arial"/>
              <a:buNone/>
            </a:pPr>
            <a:r>
              <a:rPr b="0" i="0" lang="it-IT" sz="1100" u="none" cap="none" strike="noStrike">
                <a:solidFill>
                  <a:srgbClr val="50C9B5"/>
                </a:solidFill>
                <a:latin typeface="Arial"/>
                <a:ea typeface="Arial"/>
                <a:cs typeface="Arial"/>
                <a:sym typeface="Arial"/>
              </a:rPr>
              <a:t>www.planet4project.eu</a:t>
            </a:r>
            <a:endParaRPr b="0" i="0" sz="1400" u="none" cap="none" strike="noStrike">
              <a:solidFill>
                <a:srgbClr val="000000"/>
              </a:solidFill>
              <a:latin typeface="Arial"/>
              <a:ea typeface="Arial"/>
              <a:cs typeface="Arial"/>
              <a:sym typeface="Arial"/>
            </a:endParaRPr>
          </a:p>
        </p:txBody>
      </p:sp>
      <p:sp>
        <p:nvSpPr>
          <p:cNvPr id="107" name="Google Shape;107;p22"/>
          <p:cNvSpPr txBox="1"/>
          <p:nvPr>
            <p:ph type="title"/>
          </p:nvPr>
        </p:nvSpPr>
        <p:spPr>
          <a:xfrm>
            <a:off x="838200" y="950400"/>
            <a:ext cx="10515600" cy="1177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0C9B5"/>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2"/>
          <p:cNvSpPr txBox="1"/>
          <p:nvPr>
            <p:ph idx="1" type="body"/>
          </p:nvPr>
        </p:nvSpPr>
        <p:spPr>
          <a:xfrm>
            <a:off x="838200" y="2209800"/>
            <a:ext cx="5181600" cy="3836194"/>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vl1pPr>
            <a:lvl2pPr indent="-355600" lvl="1" marL="914400" algn="l">
              <a:lnSpc>
                <a:spcPct val="90000"/>
              </a:lnSpc>
              <a:spcBef>
                <a:spcPts val="500"/>
              </a:spcBef>
              <a:spcAft>
                <a:spcPts val="0"/>
              </a:spcAft>
              <a:buClr>
                <a:schemeClr val="dk1"/>
              </a:buClr>
              <a:buSzPts val="2000"/>
              <a:buChar char="•"/>
              <a:defRPr/>
            </a:lvl2pPr>
            <a:lvl3pPr indent="-342900" lvl="2" marL="1371600" algn="l">
              <a:lnSpc>
                <a:spcPct val="90000"/>
              </a:lnSpc>
              <a:spcBef>
                <a:spcPts val="500"/>
              </a:spcBef>
              <a:spcAft>
                <a:spcPts val="0"/>
              </a:spcAft>
              <a:buClr>
                <a:schemeClr val="dk1"/>
              </a:buClr>
              <a:buSzPts val="1800"/>
              <a:buChar char="•"/>
              <a:defRPr/>
            </a:lvl3pPr>
            <a:lvl4pPr indent="-330200" lvl="3" marL="1828800" algn="l">
              <a:lnSpc>
                <a:spcPct val="90000"/>
              </a:lnSpc>
              <a:spcBef>
                <a:spcPts val="500"/>
              </a:spcBef>
              <a:spcAft>
                <a:spcPts val="0"/>
              </a:spcAft>
              <a:buClr>
                <a:schemeClr val="dk1"/>
              </a:buClr>
              <a:buSzPts val="1600"/>
              <a:buChar char="•"/>
              <a:defRPr/>
            </a:lvl4pPr>
            <a:lvl5pPr indent="-330200" lvl="4" marL="2286000" algn="l">
              <a:lnSpc>
                <a:spcPct val="90000"/>
              </a:lnSpc>
              <a:spcBef>
                <a:spcPts val="500"/>
              </a:spcBef>
              <a:spcAft>
                <a:spcPts val="0"/>
              </a:spcAft>
              <a:buClr>
                <a:schemeClr val="dk1"/>
              </a:buClr>
              <a:buSzPts val="16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22"/>
          <p:cNvSpPr txBox="1"/>
          <p:nvPr>
            <p:ph idx="2" type="body"/>
          </p:nvPr>
        </p:nvSpPr>
        <p:spPr>
          <a:xfrm>
            <a:off x="6172200" y="2209799"/>
            <a:ext cx="5181600" cy="383619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vl1pPr>
            <a:lvl2pPr indent="-355600" lvl="1" marL="914400" algn="l">
              <a:lnSpc>
                <a:spcPct val="90000"/>
              </a:lnSpc>
              <a:spcBef>
                <a:spcPts val="500"/>
              </a:spcBef>
              <a:spcAft>
                <a:spcPts val="0"/>
              </a:spcAft>
              <a:buClr>
                <a:schemeClr val="dk1"/>
              </a:buClr>
              <a:buSzPts val="2000"/>
              <a:buChar char="•"/>
              <a:defRPr/>
            </a:lvl2pPr>
            <a:lvl3pPr indent="-342900" lvl="2" marL="1371600" algn="l">
              <a:lnSpc>
                <a:spcPct val="90000"/>
              </a:lnSpc>
              <a:spcBef>
                <a:spcPts val="500"/>
              </a:spcBef>
              <a:spcAft>
                <a:spcPts val="0"/>
              </a:spcAft>
              <a:buClr>
                <a:schemeClr val="dk1"/>
              </a:buClr>
              <a:buSzPts val="1800"/>
              <a:buChar char="•"/>
              <a:defRPr/>
            </a:lvl3pPr>
            <a:lvl4pPr indent="-330200" lvl="3" marL="1828800" algn="l">
              <a:lnSpc>
                <a:spcPct val="90000"/>
              </a:lnSpc>
              <a:spcBef>
                <a:spcPts val="500"/>
              </a:spcBef>
              <a:spcAft>
                <a:spcPts val="0"/>
              </a:spcAft>
              <a:buClr>
                <a:schemeClr val="dk1"/>
              </a:buClr>
              <a:buSzPts val="1600"/>
              <a:buChar char="•"/>
              <a:defRPr/>
            </a:lvl4pPr>
            <a:lvl5pPr indent="-330200" lvl="4" marL="2286000" algn="l">
              <a:lnSpc>
                <a:spcPct val="90000"/>
              </a:lnSpc>
              <a:spcBef>
                <a:spcPts val="500"/>
              </a:spcBef>
              <a:spcAft>
                <a:spcPts val="0"/>
              </a:spcAft>
              <a:buClr>
                <a:schemeClr val="dk1"/>
              </a:buClr>
              <a:buSzPts val="16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13" name="Shape 113"/>
        <p:cNvGrpSpPr/>
        <p:nvPr/>
      </p:nvGrpSpPr>
      <p:grpSpPr>
        <a:xfrm>
          <a:off x="0" y="0"/>
          <a:ext cx="0" cy="0"/>
          <a:chOff x="0" y="0"/>
          <a:chExt cx="0" cy="0"/>
        </a:xfrm>
      </p:grpSpPr>
      <p:sp>
        <p:nvSpPr>
          <p:cNvPr id="114" name="Google Shape;114;p23"/>
          <p:cNvSpPr/>
          <p:nvPr/>
        </p:nvSpPr>
        <p:spPr>
          <a:xfrm>
            <a:off x="4243388" y="109794"/>
            <a:ext cx="7862887" cy="6611681"/>
          </a:xfrm>
          <a:prstGeom prst="rect">
            <a:avLst/>
          </a:prstGeom>
          <a:solidFill>
            <a:srgbClr val="50C9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23"/>
          <p:cNvSpPr/>
          <p:nvPr/>
        </p:nvSpPr>
        <p:spPr>
          <a:xfrm>
            <a:off x="163239" y="109794"/>
            <a:ext cx="8523561" cy="6611681"/>
          </a:xfrm>
          <a:custGeom>
            <a:rect b="b" l="l" r="r" t="t"/>
            <a:pathLst>
              <a:path extrusionOk="0" h="6572795" w="8475988">
                <a:moveTo>
                  <a:pt x="0" y="0"/>
                </a:moveTo>
                <a:lnTo>
                  <a:pt x="7734446" y="0"/>
                </a:lnTo>
                <a:lnTo>
                  <a:pt x="8475988" y="944805"/>
                </a:lnTo>
                <a:lnTo>
                  <a:pt x="4140660" y="6572795"/>
                </a:lnTo>
                <a:lnTo>
                  <a:pt x="9609" y="6563171"/>
                </a:lnTo>
                <a:lnTo>
                  <a:pt x="0" y="0"/>
                </a:lnTo>
                <a:close/>
              </a:path>
            </a:pathLst>
          </a:custGeom>
          <a:solidFill>
            <a:srgbClr val="F5F5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p23"/>
          <p:cNvSpPr txBox="1"/>
          <p:nvPr/>
        </p:nvSpPr>
        <p:spPr>
          <a:xfrm>
            <a:off x="838200" y="472279"/>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900"/>
              <a:buFont typeface="Arial"/>
              <a:buNone/>
            </a:pPr>
            <a:r>
              <a:rPr b="0" i="0" lang="it-IT" sz="900" u="none" cap="none" strike="noStrike">
                <a:solidFill>
                  <a:srgbClr val="50C9B5"/>
                </a:solidFill>
                <a:latin typeface="Arial"/>
                <a:ea typeface="Arial"/>
                <a:cs typeface="Arial"/>
                <a:sym typeface="Arial"/>
              </a:rPr>
              <a:t>PRACTICAL LEARNING OF ARTIFICIAL INTELLIGENCE ON THE EDGE FOR INDUSTRY 4.0</a:t>
            </a:r>
            <a:endParaRPr b="0" i="0" sz="1400" u="none" cap="none" strike="noStrike">
              <a:solidFill>
                <a:srgbClr val="000000"/>
              </a:solidFill>
              <a:latin typeface="Arial"/>
              <a:ea typeface="Arial"/>
              <a:cs typeface="Arial"/>
              <a:sym typeface="Arial"/>
            </a:endParaRPr>
          </a:p>
        </p:txBody>
      </p:sp>
      <p:sp>
        <p:nvSpPr>
          <p:cNvPr id="117" name="Google Shape;117;p23"/>
          <p:cNvSpPr txBox="1"/>
          <p:nvPr/>
        </p:nvSpPr>
        <p:spPr>
          <a:xfrm>
            <a:off x="838200" y="6045994"/>
            <a:ext cx="10515600" cy="29765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0C9B5"/>
              </a:buClr>
              <a:buSzPts val="1100"/>
              <a:buFont typeface="Arial"/>
              <a:buNone/>
            </a:pPr>
            <a:r>
              <a:rPr b="0" i="0" lang="it-IT" sz="1100" u="none" cap="none" strike="noStrike">
                <a:solidFill>
                  <a:srgbClr val="50C9B5"/>
                </a:solidFill>
                <a:latin typeface="Arial"/>
                <a:ea typeface="Arial"/>
                <a:cs typeface="Arial"/>
                <a:sym typeface="Arial"/>
              </a:rPr>
              <a:t>www.planet4project.eu</a:t>
            </a:r>
            <a:endParaRPr b="0" i="0" sz="1400" u="none" cap="none" strike="noStrike">
              <a:solidFill>
                <a:srgbClr val="000000"/>
              </a:solidFill>
              <a:latin typeface="Arial"/>
              <a:ea typeface="Arial"/>
              <a:cs typeface="Arial"/>
              <a:sym typeface="Arial"/>
            </a:endParaRPr>
          </a:p>
        </p:txBody>
      </p:sp>
      <p:sp>
        <p:nvSpPr>
          <p:cNvPr id="118" name="Google Shape;118;p23"/>
          <p:cNvSpPr txBox="1"/>
          <p:nvPr>
            <p:ph type="title"/>
          </p:nvPr>
        </p:nvSpPr>
        <p:spPr>
          <a:xfrm>
            <a:off x="838200" y="950400"/>
            <a:ext cx="10515600" cy="1177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0C9B5"/>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3"/>
          <p:cNvSpPr txBox="1"/>
          <p:nvPr>
            <p:ph idx="1" type="body"/>
          </p:nvPr>
        </p:nvSpPr>
        <p:spPr>
          <a:xfrm>
            <a:off x="838200" y="2209800"/>
            <a:ext cx="5181600" cy="3836194"/>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vl1pPr>
            <a:lvl2pPr indent="-355600" lvl="1" marL="914400" algn="l">
              <a:lnSpc>
                <a:spcPct val="90000"/>
              </a:lnSpc>
              <a:spcBef>
                <a:spcPts val="500"/>
              </a:spcBef>
              <a:spcAft>
                <a:spcPts val="0"/>
              </a:spcAft>
              <a:buClr>
                <a:schemeClr val="dk1"/>
              </a:buClr>
              <a:buSzPts val="2000"/>
              <a:buChar char="•"/>
              <a:defRPr/>
            </a:lvl2pPr>
            <a:lvl3pPr indent="-342900" lvl="2" marL="1371600" algn="l">
              <a:lnSpc>
                <a:spcPct val="90000"/>
              </a:lnSpc>
              <a:spcBef>
                <a:spcPts val="500"/>
              </a:spcBef>
              <a:spcAft>
                <a:spcPts val="0"/>
              </a:spcAft>
              <a:buClr>
                <a:schemeClr val="dk1"/>
              </a:buClr>
              <a:buSzPts val="1800"/>
              <a:buChar char="•"/>
              <a:defRPr/>
            </a:lvl3pPr>
            <a:lvl4pPr indent="-330200" lvl="3" marL="1828800" algn="l">
              <a:lnSpc>
                <a:spcPct val="90000"/>
              </a:lnSpc>
              <a:spcBef>
                <a:spcPts val="500"/>
              </a:spcBef>
              <a:spcAft>
                <a:spcPts val="0"/>
              </a:spcAft>
              <a:buClr>
                <a:schemeClr val="dk1"/>
              </a:buClr>
              <a:buSzPts val="1600"/>
              <a:buChar char="•"/>
              <a:defRPr/>
            </a:lvl4pPr>
            <a:lvl5pPr indent="-330200" lvl="4" marL="2286000" algn="l">
              <a:lnSpc>
                <a:spcPct val="90000"/>
              </a:lnSpc>
              <a:spcBef>
                <a:spcPts val="500"/>
              </a:spcBef>
              <a:spcAft>
                <a:spcPts val="0"/>
              </a:spcAft>
              <a:buClr>
                <a:schemeClr val="dk1"/>
              </a:buClr>
              <a:buSzPts val="16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23"/>
          <p:cNvSpPr txBox="1"/>
          <p:nvPr>
            <p:ph idx="2" type="body"/>
          </p:nvPr>
        </p:nvSpPr>
        <p:spPr>
          <a:xfrm>
            <a:off x="6172200" y="2209799"/>
            <a:ext cx="5181600" cy="383619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vl1pPr>
            <a:lvl2pPr indent="-355600" lvl="1" marL="914400" algn="l">
              <a:lnSpc>
                <a:spcPct val="90000"/>
              </a:lnSpc>
              <a:spcBef>
                <a:spcPts val="500"/>
              </a:spcBef>
              <a:spcAft>
                <a:spcPts val="0"/>
              </a:spcAft>
              <a:buClr>
                <a:schemeClr val="dk1"/>
              </a:buClr>
              <a:buSzPts val="2000"/>
              <a:buChar char="•"/>
              <a:defRPr/>
            </a:lvl2pPr>
            <a:lvl3pPr indent="-342900" lvl="2" marL="1371600" algn="l">
              <a:lnSpc>
                <a:spcPct val="90000"/>
              </a:lnSpc>
              <a:spcBef>
                <a:spcPts val="500"/>
              </a:spcBef>
              <a:spcAft>
                <a:spcPts val="0"/>
              </a:spcAft>
              <a:buClr>
                <a:schemeClr val="dk1"/>
              </a:buClr>
              <a:buSzPts val="1800"/>
              <a:buChar char="•"/>
              <a:defRPr/>
            </a:lvl3pPr>
            <a:lvl4pPr indent="-330200" lvl="3" marL="1828800" algn="l">
              <a:lnSpc>
                <a:spcPct val="90000"/>
              </a:lnSpc>
              <a:spcBef>
                <a:spcPts val="500"/>
              </a:spcBef>
              <a:spcAft>
                <a:spcPts val="0"/>
              </a:spcAft>
              <a:buClr>
                <a:schemeClr val="dk1"/>
              </a:buClr>
              <a:buSzPts val="1600"/>
              <a:buChar char="•"/>
              <a:defRPr/>
            </a:lvl4pPr>
            <a:lvl5pPr indent="-330200" lvl="4" marL="2286000" algn="l">
              <a:lnSpc>
                <a:spcPct val="90000"/>
              </a:lnSpc>
              <a:spcBef>
                <a:spcPts val="500"/>
              </a:spcBef>
              <a:spcAft>
                <a:spcPts val="0"/>
              </a:spcAft>
              <a:buClr>
                <a:schemeClr val="dk1"/>
              </a:buClr>
              <a:buSzPts val="16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pic>
        <p:nvPicPr>
          <p:cNvPr id="124" name="Google Shape;124;p23"/>
          <p:cNvPicPr preferRelativeResize="0"/>
          <p:nvPr/>
        </p:nvPicPr>
        <p:blipFill rotWithShape="1">
          <a:blip r:embed="rId2">
            <a:alphaModFix/>
          </a:blip>
          <a:srcRect b="0" l="0" r="0" t="0"/>
          <a:stretch/>
        </p:blipFill>
        <p:spPr>
          <a:xfrm>
            <a:off x="10494262" y="609787"/>
            <a:ext cx="859538" cy="7221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0C9B5"/>
              </a:buClr>
              <a:buSzPts val="4400"/>
              <a:buFont typeface="Raleway"/>
              <a:buNone/>
              <a:defRPr b="1" i="0" sz="4400" u="none" cap="none" strike="noStrike">
                <a:solidFill>
                  <a:srgbClr val="50C9B5"/>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Lato"/>
              <a:buChar char="•"/>
              <a:defRPr b="0" i="0" sz="2400" u="none" cap="none" strike="noStrike">
                <a:solidFill>
                  <a:schemeClr val="dk1"/>
                </a:solidFill>
                <a:latin typeface="Lato"/>
                <a:ea typeface="Lato"/>
                <a:cs typeface="Lato"/>
                <a:sym typeface="Lato"/>
              </a:defRPr>
            </a:lvl1pPr>
            <a:lvl2pPr indent="-355600" lvl="1" marL="914400" marR="0" rtl="0" algn="l">
              <a:lnSpc>
                <a:spcPct val="90000"/>
              </a:lnSpc>
              <a:spcBef>
                <a:spcPts val="500"/>
              </a:spcBef>
              <a:spcAft>
                <a:spcPts val="0"/>
              </a:spcAft>
              <a:buClr>
                <a:schemeClr val="dk1"/>
              </a:buClr>
              <a:buSzPts val="2000"/>
              <a:buFont typeface="Lato"/>
              <a:buChar char="•"/>
              <a:defRPr b="0" i="0" sz="2000" u="none" cap="none" strike="noStrike">
                <a:solidFill>
                  <a:schemeClr val="dk1"/>
                </a:solidFill>
                <a:latin typeface="Lato"/>
                <a:ea typeface="Lato"/>
                <a:cs typeface="Lato"/>
                <a:sym typeface="Lato"/>
              </a:defRPr>
            </a:lvl2pPr>
            <a:lvl3pPr indent="-342900" lvl="2" marL="1371600" marR="0" rtl="0" algn="l">
              <a:lnSpc>
                <a:spcPct val="90000"/>
              </a:lnSpc>
              <a:spcBef>
                <a:spcPts val="500"/>
              </a:spcBef>
              <a:spcAft>
                <a:spcPts val="0"/>
              </a:spcAft>
              <a:buClr>
                <a:schemeClr val="dk1"/>
              </a:buClr>
              <a:buSzPts val="1800"/>
              <a:buFont typeface="Lato"/>
              <a:buChar char="•"/>
              <a:defRPr b="0" i="0" sz="1800" u="none" cap="none" strike="noStrike">
                <a:solidFill>
                  <a:schemeClr val="dk1"/>
                </a:solidFill>
                <a:latin typeface="Lato"/>
                <a:ea typeface="Lato"/>
                <a:cs typeface="Lato"/>
                <a:sym typeface="Lato"/>
              </a:defRPr>
            </a:lvl3pPr>
            <a:lvl4pPr indent="-330200" lvl="3" marL="1828800" marR="0" rtl="0" algn="l">
              <a:lnSpc>
                <a:spcPct val="90000"/>
              </a:lnSpc>
              <a:spcBef>
                <a:spcPts val="500"/>
              </a:spcBef>
              <a:spcAft>
                <a:spcPts val="0"/>
              </a:spcAft>
              <a:buClr>
                <a:schemeClr val="dk1"/>
              </a:buClr>
              <a:buSzPts val="1600"/>
              <a:buFont typeface="Lato"/>
              <a:buChar char="•"/>
              <a:defRPr b="0" i="0" sz="1600" u="none" cap="none" strike="noStrike">
                <a:solidFill>
                  <a:schemeClr val="dk1"/>
                </a:solidFill>
                <a:latin typeface="Lato"/>
                <a:ea typeface="Lato"/>
                <a:cs typeface="Lato"/>
                <a:sym typeface="Lato"/>
              </a:defRPr>
            </a:lvl4pPr>
            <a:lvl5pPr indent="-330200" lvl="4" marL="2286000" marR="0" rtl="0" algn="l">
              <a:lnSpc>
                <a:spcPct val="90000"/>
              </a:lnSpc>
              <a:spcBef>
                <a:spcPts val="500"/>
              </a:spcBef>
              <a:spcAft>
                <a:spcPts val="0"/>
              </a:spcAft>
              <a:buClr>
                <a:schemeClr val="dk1"/>
              </a:buClr>
              <a:buSzPts val="1600"/>
              <a:buFont typeface="Lato"/>
              <a:buChar char="•"/>
              <a:defRPr b="0" i="0" sz="16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Lato"/>
              <a:buChar char="•"/>
              <a:defRPr b="0" i="0" sz="1800" u="none" cap="none" strike="noStrike">
                <a:solidFill>
                  <a:schemeClr val="dk1"/>
                </a:solidFill>
                <a:latin typeface="Lato"/>
                <a:ea typeface="Lato"/>
                <a:cs typeface="Lato"/>
                <a:sym typeface="Lato"/>
              </a:defRPr>
            </a:lvl6pPr>
            <a:lvl7pPr indent="-342900" lvl="6" marL="3200400" marR="0" rtl="0" algn="l">
              <a:lnSpc>
                <a:spcPct val="90000"/>
              </a:lnSpc>
              <a:spcBef>
                <a:spcPts val="500"/>
              </a:spcBef>
              <a:spcAft>
                <a:spcPts val="0"/>
              </a:spcAft>
              <a:buClr>
                <a:schemeClr val="dk1"/>
              </a:buClr>
              <a:buSzPts val="1800"/>
              <a:buFont typeface="Lato"/>
              <a:buChar char="•"/>
              <a:defRPr b="0" i="0" sz="1800" u="none" cap="none" strike="noStrike">
                <a:solidFill>
                  <a:schemeClr val="dk1"/>
                </a:solidFill>
                <a:latin typeface="Lato"/>
                <a:ea typeface="Lato"/>
                <a:cs typeface="Lato"/>
                <a:sym typeface="Lato"/>
              </a:defRPr>
            </a:lvl7pPr>
            <a:lvl8pPr indent="-342900" lvl="7" marL="3657600" marR="0" rtl="0" algn="l">
              <a:lnSpc>
                <a:spcPct val="90000"/>
              </a:lnSpc>
              <a:spcBef>
                <a:spcPts val="500"/>
              </a:spcBef>
              <a:spcAft>
                <a:spcPts val="0"/>
              </a:spcAft>
              <a:buClr>
                <a:schemeClr val="dk1"/>
              </a:buClr>
              <a:buSzPts val="1800"/>
              <a:buFont typeface="Lato"/>
              <a:buChar char="•"/>
              <a:defRPr b="0" i="0" sz="1800" u="none" cap="none" strike="noStrike">
                <a:solidFill>
                  <a:schemeClr val="dk1"/>
                </a:solidFill>
                <a:latin typeface="Lato"/>
                <a:ea typeface="Lato"/>
                <a:cs typeface="Lato"/>
                <a:sym typeface="Lato"/>
              </a:defRPr>
            </a:lvl8pPr>
            <a:lvl9pPr indent="-342900" lvl="8" marL="4114800" marR="0" rtl="0" algn="l">
              <a:lnSpc>
                <a:spcPct val="90000"/>
              </a:lnSpc>
              <a:spcBef>
                <a:spcPts val="500"/>
              </a:spcBef>
              <a:spcAft>
                <a:spcPts val="0"/>
              </a:spcAft>
              <a:buClr>
                <a:schemeClr val="dk1"/>
              </a:buClr>
              <a:buSzPts val="1800"/>
              <a:buFont typeface="Lato"/>
              <a:buChar char="•"/>
              <a:defRPr b="0" i="0" sz="1800" u="none" cap="none" strike="noStrike">
                <a:solidFill>
                  <a:schemeClr val="dk1"/>
                </a:solidFill>
                <a:latin typeface="Lato"/>
                <a:ea typeface="Lato"/>
                <a:cs typeface="Lato"/>
                <a:sym typeface="Lato"/>
              </a:defRPr>
            </a:lvl9pPr>
          </a:lstStyle>
          <a:p/>
        </p:txBody>
      </p:sp>
      <p:sp>
        <p:nvSpPr>
          <p:cNvPr id="8" name="Google Shape;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39.png"/><Relationship Id="rId5"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0" Type="http://schemas.openxmlformats.org/officeDocument/2006/relationships/image" Target="../media/image45.png"/><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36.png"/><Relationship Id="rId9" Type="http://schemas.openxmlformats.org/officeDocument/2006/relationships/image" Target="../media/image35.png"/><Relationship Id="rId5" Type="http://schemas.openxmlformats.org/officeDocument/2006/relationships/image" Target="../media/image31.png"/><Relationship Id="rId6" Type="http://schemas.openxmlformats.org/officeDocument/2006/relationships/image" Target="../media/image41.png"/><Relationship Id="rId7" Type="http://schemas.openxmlformats.org/officeDocument/2006/relationships/image" Target="../media/image32.png"/><Relationship Id="rId8"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challengebasedlearning.org/project/cbl-gui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taxonomy.planet4project.eu/" TargetMode="External"/><Relationship Id="rId4" Type="http://schemas.openxmlformats.org/officeDocument/2006/relationships/hyperlink" Target="https://www.planet4project.eu/best-practic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42.png"/><Relationship Id="rId5"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challengebasedlearning.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
          <p:cNvSpPr txBox="1"/>
          <p:nvPr>
            <p:ph type="ctrTitle"/>
          </p:nvPr>
        </p:nvSpPr>
        <p:spPr>
          <a:xfrm>
            <a:off x="838800" y="3600000"/>
            <a:ext cx="11278800" cy="1213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50C9B5"/>
              </a:buClr>
              <a:buSzPts val="4400"/>
              <a:buFont typeface="Arial"/>
              <a:buNone/>
            </a:pPr>
            <a:r>
              <a:rPr lang="it-IT">
                <a:latin typeface="Raleway"/>
                <a:ea typeface="Raleway"/>
                <a:cs typeface="Raleway"/>
                <a:sym typeface="Raleway"/>
              </a:rPr>
              <a:t>How to solve Industry 4.0 </a:t>
            </a:r>
            <a:endParaRPr>
              <a:latin typeface="Raleway"/>
              <a:ea typeface="Raleway"/>
              <a:cs typeface="Raleway"/>
              <a:sym typeface="Raleway"/>
            </a:endParaRPr>
          </a:p>
          <a:p>
            <a:pPr indent="0" lvl="0" marL="0" rtl="0" algn="l">
              <a:lnSpc>
                <a:spcPct val="90000"/>
              </a:lnSpc>
              <a:spcBef>
                <a:spcPts val="0"/>
              </a:spcBef>
              <a:spcAft>
                <a:spcPts val="0"/>
              </a:spcAft>
              <a:buClr>
                <a:srgbClr val="50C9B5"/>
              </a:buClr>
              <a:buSzPts val="4400"/>
              <a:buFont typeface="Arial"/>
              <a:buNone/>
            </a:pPr>
            <a:r>
              <a:rPr lang="it-IT">
                <a:latin typeface="Raleway"/>
                <a:ea typeface="Raleway"/>
                <a:cs typeface="Raleway"/>
                <a:sym typeface="Raleway"/>
              </a:rPr>
              <a:t>challenges?</a:t>
            </a:r>
            <a:endParaRPr b="1" sz="2800" cap="none">
              <a:latin typeface="Raleway"/>
              <a:ea typeface="Raleway"/>
              <a:cs typeface="Raleway"/>
              <a:sym typeface="Raleway"/>
            </a:endParaRPr>
          </a:p>
        </p:txBody>
      </p:sp>
      <p:sp>
        <p:nvSpPr>
          <p:cNvPr id="177" name="Google Shape;177;p1"/>
          <p:cNvSpPr txBox="1"/>
          <p:nvPr>
            <p:ph idx="1" type="subTitle"/>
          </p:nvPr>
        </p:nvSpPr>
        <p:spPr>
          <a:xfrm>
            <a:off x="838800" y="4896000"/>
            <a:ext cx="9144000" cy="683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200"/>
              <a:buNone/>
            </a:pPr>
            <a:r>
              <a:rPr lang="it-IT">
                <a:latin typeface="Lato"/>
                <a:ea typeface="Lato"/>
                <a:cs typeface="Lato"/>
                <a:sym typeface="Lato"/>
              </a:rPr>
              <a:t>Training Area 3 - Hands-on</a:t>
            </a:r>
            <a:endParaRPr>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gff559a4f45_0_58"/>
          <p:cNvPicPr preferRelativeResize="0"/>
          <p:nvPr/>
        </p:nvPicPr>
        <p:blipFill rotWithShape="1">
          <a:blip r:embed="rId3">
            <a:alphaModFix/>
          </a:blip>
          <a:srcRect b="708" l="0" r="0" t="708"/>
          <a:stretch/>
        </p:blipFill>
        <p:spPr>
          <a:xfrm>
            <a:off x="6318567" y="172834"/>
            <a:ext cx="4680865" cy="6530899"/>
          </a:xfrm>
          <a:prstGeom prst="rect">
            <a:avLst/>
          </a:prstGeom>
          <a:noFill/>
          <a:ln>
            <a:noFill/>
          </a:ln>
        </p:spPr>
      </p:pic>
      <p:sp>
        <p:nvSpPr>
          <p:cNvPr id="240" name="Google Shape;240;gff559a4f45_0_58"/>
          <p:cNvSpPr txBox="1"/>
          <p:nvPr/>
        </p:nvSpPr>
        <p:spPr>
          <a:xfrm>
            <a:off x="838200" y="2227467"/>
            <a:ext cx="5046900" cy="25320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2200"/>
              <a:buFont typeface="Arial"/>
              <a:buNone/>
            </a:pPr>
            <a:r>
              <a:rPr b="0" i="0" lang="it-IT" sz="2200" u="none" cap="none" strike="noStrike">
                <a:solidFill>
                  <a:srgbClr val="000000"/>
                </a:solidFill>
                <a:latin typeface="Lato"/>
                <a:ea typeface="Lato"/>
                <a:cs typeface="Lato"/>
                <a:sym typeface="Lato"/>
              </a:rPr>
              <a:t>The first section presents you with the challenge: in the first page you can find the main and basic information; in the second one  there are other useful information that we collected to help you understand the real context.</a:t>
            </a:r>
            <a:endParaRPr b="0" i="0" sz="2200" u="none" cap="none" strike="noStrike">
              <a:solidFill>
                <a:srgbClr val="000000"/>
              </a:solidFill>
              <a:latin typeface="Lato"/>
              <a:ea typeface="Lato"/>
              <a:cs typeface="Lato"/>
              <a:sym typeface="Lato"/>
            </a:endParaRPr>
          </a:p>
        </p:txBody>
      </p:sp>
      <p:pic>
        <p:nvPicPr>
          <p:cNvPr id="241" name="Google Shape;241;gff559a4f45_0_58"/>
          <p:cNvPicPr preferRelativeResize="0"/>
          <p:nvPr/>
        </p:nvPicPr>
        <p:blipFill rotWithShape="1">
          <a:blip r:embed="rId4">
            <a:alphaModFix/>
          </a:blip>
          <a:srcRect b="884" l="0" r="0" t="893"/>
          <a:stretch/>
        </p:blipFill>
        <p:spPr>
          <a:xfrm>
            <a:off x="7742933" y="214467"/>
            <a:ext cx="4680868" cy="6447628"/>
          </a:xfrm>
          <a:prstGeom prst="rect">
            <a:avLst/>
          </a:prstGeom>
          <a:noFill/>
          <a:ln>
            <a:noFill/>
          </a:ln>
        </p:spPr>
      </p:pic>
      <p:sp>
        <p:nvSpPr>
          <p:cNvPr id="242" name="Google Shape;242;gff559a4f45_0_58"/>
          <p:cNvSpPr txBox="1"/>
          <p:nvPr>
            <p:ph type="title"/>
          </p:nvPr>
        </p:nvSpPr>
        <p:spPr>
          <a:xfrm>
            <a:off x="838200" y="817890"/>
            <a:ext cx="10515600" cy="117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The Challenge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ff559a4f45_0_65"/>
          <p:cNvSpPr txBox="1"/>
          <p:nvPr>
            <p:ph type="title"/>
          </p:nvPr>
        </p:nvSpPr>
        <p:spPr>
          <a:xfrm>
            <a:off x="838200" y="817890"/>
            <a:ext cx="10515600" cy="117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Research Phase</a:t>
            </a:r>
            <a:endParaRPr/>
          </a:p>
        </p:txBody>
      </p:sp>
      <p:sp>
        <p:nvSpPr>
          <p:cNvPr id="248" name="Google Shape;248;gff559a4f45_0_65"/>
          <p:cNvSpPr txBox="1"/>
          <p:nvPr/>
        </p:nvSpPr>
        <p:spPr>
          <a:xfrm>
            <a:off x="838200" y="1811167"/>
            <a:ext cx="5046900" cy="40281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1800"/>
              <a:buFont typeface="Arial"/>
              <a:buNone/>
            </a:pPr>
            <a:r>
              <a:rPr b="0" i="0" lang="it-IT" sz="1800" u="none" cap="none" strike="noStrike">
                <a:solidFill>
                  <a:srgbClr val="000000"/>
                </a:solidFill>
                <a:latin typeface="Lato"/>
                <a:ea typeface="Lato"/>
                <a:cs typeface="Lato"/>
                <a:sym typeface="Lato"/>
              </a:rPr>
              <a:t>The “Research Phase” section asks you to:</a:t>
            </a:r>
            <a:endParaRPr b="0" i="0" sz="1800" u="none" cap="none" strike="noStrike">
              <a:solidFill>
                <a:srgbClr val="000000"/>
              </a:solidFill>
              <a:latin typeface="Lato"/>
              <a:ea typeface="Lato"/>
              <a:cs typeface="Lato"/>
              <a:sym typeface="Lato"/>
            </a:endParaRPr>
          </a:p>
          <a:p>
            <a:pPr indent="-419100" lvl="0" marL="609600" marR="0" rtl="0" algn="l">
              <a:lnSpc>
                <a:spcPct val="115000"/>
              </a:lnSpc>
              <a:spcBef>
                <a:spcPts val="0"/>
              </a:spcBef>
              <a:spcAft>
                <a:spcPts val="0"/>
              </a:spcAft>
              <a:buClr>
                <a:srgbClr val="000000"/>
              </a:buClr>
              <a:buSzPts val="1800"/>
              <a:buFont typeface="Lato"/>
              <a:buChar char="●"/>
            </a:pPr>
            <a:r>
              <a:rPr b="0" i="0" lang="it-IT" sz="1800" u="none" cap="none" strike="noStrike">
                <a:solidFill>
                  <a:srgbClr val="000000"/>
                </a:solidFill>
                <a:latin typeface="Lato"/>
                <a:ea typeface="Lato"/>
                <a:cs typeface="Lato"/>
                <a:sym typeface="Lato"/>
              </a:rPr>
              <a:t>write questions arose from discussing and thinking about the challenge;</a:t>
            </a:r>
            <a:endParaRPr b="0" i="0" sz="1800" u="none" cap="none" strike="noStrike">
              <a:solidFill>
                <a:srgbClr val="000000"/>
              </a:solidFill>
              <a:latin typeface="Lato"/>
              <a:ea typeface="Lato"/>
              <a:cs typeface="Lato"/>
              <a:sym typeface="Lato"/>
            </a:endParaRPr>
          </a:p>
          <a:p>
            <a:pPr indent="-419100" lvl="0" marL="609600" marR="0" rtl="0" algn="l">
              <a:lnSpc>
                <a:spcPct val="115000"/>
              </a:lnSpc>
              <a:spcBef>
                <a:spcPts val="0"/>
              </a:spcBef>
              <a:spcAft>
                <a:spcPts val="0"/>
              </a:spcAft>
              <a:buClr>
                <a:srgbClr val="000000"/>
              </a:buClr>
              <a:buSzPts val="1800"/>
              <a:buFont typeface="Lato"/>
              <a:buChar char="●"/>
            </a:pPr>
            <a:r>
              <a:rPr b="0" i="0" lang="it-IT" sz="1800" u="none" cap="none" strike="noStrike">
                <a:solidFill>
                  <a:srgbClr val="000000"/>
                </a:solidFill>
                <a:latin typeface="Lato"/>
                <a:ea typeface="Lato"/>
                <a:cs typeface="Lato"/>
                <a:sym typeface="Lato"/>
              </a:rPr>
              <a:t>use the Planet4 Taxonomy Explorer to identify technologies and sources that solved similar challenges;</a:t>
            </a:r>
            <a:endParaRPr b="0" i="0" sz="1800" u="none" cap="none" strike="noStrike">
              <a:solidFill>
                <a:srgbClr val="000000"/>
              </a:solidFill>
              <a:latin typeface="Lato"/>
              <a:ea typeface="Lato"/>
              <a:cs typeface="Lato"/>
              <a:sym typeface="Lato"/>
            </a:endParaRPr>
          </a:p>
          <a:p>
            <a:pPr indent="-419100" lvl="0" marL="609600" marR="0" rtl="0" algn="l">
              <a:lnSpc>
                <a:spcPct val="115000"/>
              </a:lnSpc>
              <a:spcBef>
                <a:spcPts val="0"/>
              </a:spcBef>
              <a:spcAft>
                <a:spcPts val="0"/>
              </a:spcAft>
              <a:buClr>
                <a:srgbClr val="000000"/>
              </a:buClr>
              <a:buSzPts val="1800"/>
              <a:buFont typeface="Lato"/>
              <a:buChar char="●"/>
            </a:pPr>
            <a:r>
              <a:rPr b="0" i="0" lang="it-IT" sz="1800" u="none" cap="none" strike="noStrike">
                <a:solidFill>
                  <a:srgbClr val="000000"/>
                </a:solidFill>
                <a:latin typeface="Lato"/>
                <a:ea typeface="Lato"/>
                <a:cs typeface="Lato"/>
                <a:sym typeface="Lato"/>
              </a:rPr>
              <a:t>give answers to the initial questions;</a:t>
            </a:r>
            <a:endParaRPr b="0" i="0" sz="1800" u="none" cap="none" strike="noStrike">
              <a:solidFill>
                <a:srgbClr val="000000"/>
              </a:solidFill>
              <a:latin typeface="Lato"/>
              <a:ea typeface="Lato"/>
              <a:cs typeface="Lato"/>
              <a:sym typeface="Lato"/>
            </a:endParaRPr>
          </a:p>
          <a:p>
            <a:pPr indent="-419100" lvl="0" marL="609600" marR="0" rtl="0" algn="l">
              <a:lnSpc>
                <a:spcPct val="115000"/>
              </a:lnSpc>
              <a:spcBef>
                <a:spcPts val="0"/>
              </a:spcBef>
              <a:spcAft>
                <a:spcPts val="0"/>
              </a:spcAft>
              <a:buClr>
                <a:srgbClr val="000000"/>
              </a:buClr>
              <a:buSzPts val="1800"/>
              <a:buFont typeface="Lato"/>
              <a:buChar char="●"/>
            </a:pPr>
            <a:r>
              <a:rPr b="0" i="0" lang="it-IT" sz="1800" u="none" cap="none" strike="noStrike">
                <a:solidFill>
                  <a:srgbClr val="000000"/>
                </a:solidFill>
                <a:latin typeface="Lato"/>
                <a:ea typeface="Lato"/>
                <a:cs typeface="Lato"/>
                <a:sym typeface="Lato"/>
              </a:rPr>
              <a:t>compare 2-3 of the most common solutions identified in the taxonomy;</a:t>
            </a:r>
            <a:endParaRPr b="0" i="0" sz="1800" u="none" cap="none" strike="noStrike">
              <a:solidFill>
                <a:srgbClr val="000000"/>
              </a:solidFill>
              <a:latin typeface="Lato"/>
              <a:ea typeface="Lato"/>
              <a:cs typeface="Lato"/>
              <a:sym typeface="Lato"/>
            </a:endParaRPr>
          </a:p>
          <a:p>
            <a:pPr indent="-419100" lvl="0" marL="609600" marR="0" rtl="0" algn="l">
              <a:lnSpc>
                <a:spcPct val="115000"/>
              </a:lnSpc>
              <a:spcBef>
                <a:spcPts val="0"/>
              </a:spcBef>
              <a:spcAft>
                <a:spcPts val="0"/>
              </a:spcAft>
              <a:buClr>
                <a:srgbClr val="000000"/>
              </a:buClr>
              <a:buSzPts val="1800"/>
              <a:buFont typeface="Lato"/>
              <a:buChar char="●"/>
            </a:pPr>
            <a:r>
              <a:rPr b="0" i="0" lang="it-IT" sz="1800" u="none" cap="none" strike="noStrike">
                <a:solidFill>
                  <a:srgbClr val="000000"/>
                </a:solidFill>
                <a:latin typeface="Lato"/>
                <a:ea typeface="Lato"/>
                <a:cs typeface="Lato"/>
                <a:sym typeface="Lato"/>
              </a:rPr>
              <a:t>briefly describe the path you want to take for the solution drawing some conclusions from the research.</a:t>
            </a:r>
            <a:endParaRPr b="0" i="0" sz="1800" u="none" cap="none" strike="noStrike">
              <a:solidFill>
                <a:srgbClr val="000000"/>
              </a:solidFill>
              <a:latin typeface="Lato"/>
              <a:ea typeface="Lato"/>
              <a:cs typeface="Lato"/>
              <a:sym typeface="Lato"/>
            </a:endParaRPr>
          </a:p>
        </p:txBody>
      </p:sp>
      <p:pic>
        <p:nvPicPr>
          <p:cNvPr id="249" name="Google Shape;249;gff559a4f45_0_65"/>
          <p:cNvPicPr preferRelativeResize="0"/>
          <p:nvPr/>
        </p:nvPicPr>
        <p:blipFill rotWithShape="1">
          <a:blip r:embed="rId3">
            <a:alphaModFix/>
          </a:blip>
          <a:srcRect b="893" l="0" r="0" t="882"/>
          <a:stretch/>
        </p:blipFill>
        <p:spPr>
          <a:xfrm>
            <a:off x="6036000" y="137216"/>
            <a:ext cx="4748468" cy="6583567"/>
          </a:xfrm>
          <a:prstGeom prst="rect">
            <a:avLst/>
          </a:prstGeom>
          <a:noFill/>
          <a:ln>
            <a:noFill/>
          </a:ln>
        </p:spPr>
      </p:pic>
      <p:pic>
        <p:nvPicPr>
          <p:cNvPr id="250" name="Google Shape;250;gff559a4f45_0_65"/>
          <p:cNvPicPr preferRelativeResize="0"/>
          <p:nvPr/>
        </p:nvPicPr>
        <p:blipFill rotWithShape="1">
          <a:blip r:embed="rId4">
            <a:alphaModFix/>
          </a:blip>
          <a:srcRect b="109" l="0" r="0" t="118"/>
          <a:stretch/>
        </p:blipFill>
        <p:spPr>
          <a:xfrm>
            <a:off x="7481367" y="137200"/>
            <a:ext cx="4710639" cy="65835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ff559a4f45_0_72"/>
          <p:cNvSpPr txBox="1"/>
          <p:nvPr>
            <p:ph type="title"/>
          </p:nvPr>
        </p:nvSpPr>
        <p:spPr>
          <a:xfrm>
            <a:off x="838200" y="817890"/>
            <a:ext cx="10515600" cy="117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Proposed Solution</a:t>
            </a:r>
            <a:endParaRPr/>
          </a:p>
        </p:txBody>
      </p:sp>
      <p:sp>
        <p:nvSpPr>
          <p:cNvPr id="256" name="Google Shape;256;gff559a4f45_0_72"/>
          <p:cNvSpPr txBox="1"/>
          <p:nvPr/>
        </p:nvSpPr>
        <p:spPr>
          <a:xfrm>
            <a:off x="838200" y="1811167"/>
            <a:ext cx="5046900" cy="35655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000000"/>
              </a:buClr>
              <a:buSzPts val="1900"/>
              <a:buFont typeface="Arial"/>
              <a:buNone/>
            </a:pPr>
            <a:r>
              <a:rPr b="0" i="0" lang="it-IT" sz="1900" u="none" cap="none" strike="noStrike">
                <a:solidFill>
                  <a:srgbClr val="000000"/>
                </a:solidFill>
                <a:latin typeface="Lato"/>
                <a:ea typeface="Lato"/>
                <a:cs typeface="Lato"/>
                <a:sym typeface="Lato"/>
              </a:rPr>
              <a:t>The third section asks you to:</a:t>
            </a:r>
            <a:endParaRPr b="0" i="0" sz="1900" u="none" cap="none" strike="noStrike">
              <a:solidFill>
                <a:srgbClr val="000000"/>
              </a:solidFill>
              <a:latin typeface="Lato"/>
              <a:ea typeface="Lato"/>
              <a:cs typeface="Lato"/>
              <a:sym typeface="Lato"/>
            </a:endParaRPr>
          </a:p>
          <a:p>
            <a:pPr indent="-425450" lvl="0" marL="609600" marR="0" rtl="0" algn="l">
              <a:lnSpc>
                <a:spcPct val="115000"/>
              </a:lnSpc>
              <a:spcBef>
                <a:spcPts val="0"/>
              </a:spcBef>
              <a:spcAft>
                <a:spcPts val="0"/>
              </a:spcAft>
              <a:buClr>
                <a:srgbClr val="000000"/>
              </a:buClr>
              <a:buSzPts val="1900"/>
              <a:buFont typeface="Lato"/>
              <a:buChar char="●"/>
            </a:pPr>
            <a:r>
              <a:rPr b="0" i="0" lang="it-IT" sz="1900" u="none" cap="none" strike="noStrike">
                <a:solidFill>
                  <a:srgbClr val="000000"/>
                </a:solidFill>
                <a:latin typeface="Lato"/>
                <a:ea typeface="Lato"/>
                <a:cs typeface="Lato"/>
                <a:sym typeface="Lato"/>
              </a:rPr>
              <a:t>write an “executive summary” that briefly describes (also visually) the solution;</a:t>
            </a:r>
            <a:endParaRPr b="0" i="0" sz="1900" u="none" cap="none" strike="noStrike">
              <a:solidFill>
                <a:srgbClr val="000000"/>
              </a:solidFill>
              <a:latin typeface="Lato"/>
              <a:ea typeface="Lato"/>
              <a:cs typeface="Lato"/>
              <a:sym typeface="Lato"/>
            </a:endParaRPr>
          </a:p>
          <a:p>
            <a:pPr indent="-425450" lvl="0" marL="609600" marR="0" rtl="0" algn="l">
              <a:lnSpc>
                <a:spcPct val="115000"/>
              </a:lnSpc>
              <a:spcBef>
                <a:spcPts val="0"/>
              </a:spcBef>
              <a:spcAft>
                <a:spcPts val="0"/>
              </a:spcAft>
              <a:buClr>
                <a:srgbClr val="000000"/>
              </a:buClr>
              <a:buSzPts val="1900"/>
              <a:buFont typeface="Lato"/>
              <a:buChar char="●"/>
            </a:pPr>
            <a:r>
              <a:rPr b="0" i="0" lang="it-IT" sz="1900" u="none" cap="none" strike="noStrike">
                <a:solidFill>
                  <a:srgbClr val="000000"/>
                </a:solidFill>
                <a:latin typeface="Lato"/>
                <a:ea typeface="Lato"/>
                <a:cs typeface="Lato"/>
                <a:sym typeface="Lato"/>
              </a:rPr>
              <a:t>write the entire description of the solution with its details;</a:t>
            </a:r>
            <a:endParaRPr b="0" i="0" sz="1900" u="none" cap="none" strike="noStrike">
              <a:solidFill>
                <a:srgbClr val="000000"/>
              </a:solidFill>
              <a:latin typeface="Lato"/>
              <a:ea typeface="Lato"/>
              <a:cs typeface="Lato"/>
              <a:sym typeface="Lato"/>
            </a:endParaRPr>
          </a:p>
          <a:p>
            <a:pPr indent="-425450" lvl="0" marL="609600" marR="0" rtl="0" algn="l">
              <a:lnSpc>
                <a:spcPct val="115000"/>
              </a:lnSpc>
              <a:spcBef>
                <a:spcPts val="0"/>
              </a:spcBef>
              <a:spcAft>
                <a:spcPts val="0"/>
              </a:spcAft>
              <a:buClr>
                <a:srgbClr val="000000"/>
              </a:buClr>
              <a:buSzPts val="1900"/>
              <a:buFont typeface="Lato"/>
              <a:buChar char="●"/>
            </a:pPr>
            <a:r>
              <a:rPr b="0" i="0" lang="it-IT" sz="1900" u="none" cap="none" strike="noStrike">
                <a:solidFill>
                  <a:srgbClr val="000000"/>
                </a:solidFill>
                <a:latin typeface="Lato"/>
                <a:ea typeface="Lato"/>
                <a:cs typeface="Lato"/>
                <a:sym typeface="Lato"/>
              </a:rPr>
              <a:t>provide an high-level description of the implementation plan for the solution, also highlighting possible difficulties and additional opportunities.</a:t>
            </a:r>
            <a:endParaRPr b="0" i="0" sz="1900" u="none" cap="none" strike="noStrike">
              <a:solidFill>
                <a:srgbClr val="000000"/>
              </a:solidFill>
              <a:latin typeface="Lato"/>
              <a:ea typeface="Lato"/>
              <a:cs typeface="Lato"/>
              <a:sym typeface="Lato"/>
            </a:endParaRPr>
          </a:p>
        </p:txBody>
      </p:sp>
      <p:pic>
        <p:nvPicPr>
          <p:cNvPr id="257" name="Google Shape;257;gff559a4f45_0_72"/>
          <p:cNvPicPr preferRelativeResize="0"/>
          <p:nvPr/>
        </p:nvPicPr>
        <p:blipFill rotWithShape="1">
          <a:blip r:embed="rId3">
            <a:alphaModFix/>
          </a:blip>
          <a:srcRect b="0" l="118" r="119" t="0"/>
          <a:stretch/>
        </p:blipFill>
        <p:spPr>
          <a:xfrm>
            <a:off x="6596567" y="141467"/>
            <a:ext cx="4692799" cy="657507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15a69f6de5f_0_0"/>
          <p:cNvSpPr txBox="1"/>
          <p:nvPr>
            <p:ph type="title"/>
          </p:nvPr>
        </p:nvSpPr>
        <p:spPr>
          <a:xfrm>
            <a:off x="838200" y="2840400"/>
            <a:ext cx="5439900" cy="1177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Individual and team challenges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5a69f6de5f_0_4"/>
          <p:cNvSpPr txBox="1"/>
          <p:nvPr>
            <p:ph type="title"/>
          </p:nvPr>
        </p:nvSpPr>
        <p:spPr>
          <a:xfrm>
            <a:off x="838200" y="949323"/>
            <a:ext cx="10515600" cy="117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Individual and team challenges</a:t>
            </a:r>
            <a:endParaRPr/>
          </a:p>
        </p:txBody>
      </p:sp>
      <p:sp>
        <p:nvSpPr>
          <p:cNvPr id="268" name="Google Shape;268;g15a69f6de5f_0_4"/>
          <p:cNvSpPr txBox="1"/>
          <p:nvPr>
            <p:ph idx="1" type="body"/>
          </p:nvPr>
        </p:nvSpPr>
        <p:spPr>
          <a:xfrm>
            <a:off x="838200" y="2305049"/>
            <a:ext cx="10515600" cy="3741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400"/>
              <a:buNone/>
            </a:pPr>
            <a:r>
              <a:rPr lang="it-IT"/>
              <a:t>During this training area you are prompted to work on</a:t>
            </a:r>
            <a:r>
              <a:rPr lang="it-IT"/>
              <a:t> </a:t>
            </a:r>
            <a:r>
              <a:rPr lang="it-IT"/>
              <a:t>challenges: first individually, then in a team.</a:t>
            </a:r>
            <a:endParaRPr/>
          </a:p>
          <a:p>
            <a:pPr indent="0" lvl="0" marL="0" rtl="0" algn="l">
              <a:lnSpc>
                <a:spcPct val="90000"/>
              </a:lnSpc>
              <a:spcBef>
                <a:spcPts val="1000"/>
              </a:spcBef>
              <a:spcAft>
                <a:spcPts val="0"/>
              </a:spcAft>
              <a:buSzPts val="2400"/>
              <a:buNone/>
            </a:pPr>
            <a:r>
              <a:t/>
            </a:r>
            <a:endParaRPr/>
          </a:p>
        </p:txBody>
      </p:sp>
      <p:pic>
        <p:nvPicPr>
          <p:cNvPr id="269" name="Google Shape;269;g15a69f6de5f_0_4"/>
          <p:cNvPicPr preferRelativeResize="0"/>
          <p:nvPr/>
        </p:nvPicPr>
        <p:blipFill rotWithShape="1">
          <a:blip r:embed="rId3">
            <a:alphaModFix/>
          </a:blip>
          <a:srcRect b="0" l="0" r="0" t="0"/>
          <a:stretch/>
        </p:blipFill>
        <p:spPr>
          <a:xfrm>
            <a:off x="6995025" y="3236800"/>
            <a:ext cx="2630600" cy="2630600"/>
          </a:xfrm>
          <a:prstGeom prst="rect">
            <a:avLst/>
          </a:prstGeom>
          <a:noFill/>
          <a:ln>
            <a:noFill/>
          </a:ln>
        </p:spPr>
      </p:pic>
      <p:pic>
        <p:nvPicPr>
          <p:cNvPr id="270" name="Google Shape;270;g15a69f6de5f_0_4"/>
          <p:cNvPicPr preferRelativeResize="0"/>
          <p:nvPr/>
        </p:nvPicPr>
        <p:blipFill rotWithShape="1">
          <a:blip r:embed="rId4">
            <a:alphaModFix/>
          </a:blip>
          <a:srcRect b="0" l="0" r="0" t="0"/>
          <a:stretch/>
        </p:blipFill>
        <p:spPr>
          <a:xfrm>
            <a:off x="2324000" y="3236800"/>
            <a:ext cx="2630600" cy="2630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15a69f6de5f_0_13"/>
          <p:cNvSpPr txBox="1"/>
          <p:nvPr>
            <p:ph type="title"/>
          </p:nvPr>
        </p:nvSpPr>
        <p:spPr>
          <a:xfrm>
            <a:off x="838200" y="949323"/>
            <a:ext cx="10515600" cy="117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Individual challenge - after this presentation</a:t>
            </a:r>
            <a:endParaRPr/>
          </a:p>
        </p:txBody>
      </p:sp>
      <p:sp>
        <p:nvSpPr>
          <p:cNvPr id="276" name="Google Shape;276;g15a69f6de5f_0_13"/>
          <p:cNvSpPr txBox="1"/>
          <p:nvPr>
            <p:ph idx="1" type="body"/>
          </p:nvPr>
        </p:nvSpPr>
        <p:spPr>
          <a:xfrm>
            <a:off x="838200" y="2305050"/>
            <a:ext cx="7729200" cy="3741000"/>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1000"/>
              </a:spcBef>
              <a:spcAft>
                <a:spcPts val="0"/>
              </a:spcAft>
              <a:buSzPts val="2400"/>
              <a:buChar char="➔"/>
            </a:pPr>
            <a:r>
              <a:rPr lang="it-IT"/>
              <a:t>Each one of you will take</a:t>
            </a:r>
            <a:r>
              <a:rPr lang="it-IT">
                <a:extLst>
                  <a:ext uri="http://customooxmlschemas.google.com/">
                    <go:slidesCustomData xmlns:go="http://customooxmlschemas.google.com/" textRoundtripDataId="0"/>
                  </a:ext>
                </a:extLst>
              </a:rPr>
              <a:t> </a:t>
            </a:r>
            <a:r>
              <a:rPr lang="it-IT"/>
              <a:t>one of the given challenges, among the ones selected in the literature or from external companies. </a:t>
            </a:r>
            <a:endParaRPr/>
          </a:p>
          <a:p>
            <a:pPr indent="0" lvl="0" marL="457200" rtl="0" algn="l">
              <a:lnSpc>
                <a:spcPct val="90000"/>
              </a:lnSpc>
              <a:spcBef>
                <a:spcPts val="1000"/>
              </a:spcBef>
              <a:spcAft>
                <a:spcPts val="0"/>
              </a:spcAft>
              <a:buSzPts val="2400"/>
              <a:buNone/>
            </a:pPr>
            <a:r>
              <a:t/>
            </a:r>
            <a:endParaRPr/>
          </a:p>
          <a:p>
            <a:pPr indent="-381000" lvl="0" marL="457200" rtl="0" algn="l">
              <a:lnSpc>
                <a:spcPct val="90000"/>
              </a:lnSpc>
              <a:spcBef>
                <a:spcPts val="1000"/>
              </a:spcBef>
              <a:spcAft>
                <a:spcPts val="0"/>
              </a:spcAft>
              <a:buSzPts val="2400"/>
              <a:buChar char="➔"/>
            </a:pPr>
            <a:r>
              <a:rPr lang="it-IT"/>
              <a:t>You will work to propose a solution using the template provided.</a:t>
            </a:r>
            <a:endParaRPr/>
          </a:p>
          <a:p>
            <a:pPr indent="0" lvl="0" marL="457200" rtl="0" algn="l">
              <a:lnSpc>
                <a:spcPct val="90000"/>
              </a:lnSpc>
              <a:spcBef>
                <a:spcPts val="1000"/>
              </a:spcBef>
              <a:spcAft>
                <a:spcPts val="0"/>
              </a:spcAft>
              <a:buSzPts val="2400"/>
              <a:buNone/>
            </a:pPr>
            <a:r>
              <a:t/>
            </a:r>
            <a:endParaRPr/>
          </a:p>
          <a:p>
            <a:pPr indent="-381000" lvl="0" marL="457200" rtl="0" algn="l">
              <a:lnSpc>
                <a:spcPct val="90000"/>
              </a:lnSpc>
              <a:spcBef>
                <a:spcPts val="1000"/>
              </a:spcBef>
              <a:spcAft>
                <a:spcPts val="0"/>
              </a:spcAft>
              <a:buSzPts val="2400"/>
              <a:buChar char="➔"/>
            </a:pPr>
            <a:r>
              <a:rPr lang="it-IT"/>
              <a:t>You will present your solution proposal to other students and teachers in the forums.</a:t>
            </a:r>
            <a:endParaRPr/>
          </a:p>
        </p:txBody>
      </p:sp>
      <p:pic>
        <p:nvPicPr>
          <p:cNvPr id="277" name="Google Shape;277;g15a69f6de5f_0_13"/>
          <p:cNvPicPr preferRelativeResize="0"/>
          <p:nvPr/>
        </p:nvPicPr>
        <p:blipFill rotWithShape="1">
          <a:blip r:embed="rId3">
            <a:alphaModFix/>
          </a:blip>
          <a:srcRect b="0" l="0" r="0" t="0"/>
          <a:stretch/>
        </p:blipFill>
        <p:spPr>
          <a:xfrm>
            <a:off x="8923550" y="3587400"/>
            <a:ext cx="1176300" cy="1176300"/>
          </a:xfrm>
          <a:prstGeom prst="rect">
            <a:avLst/>
          </a:prstGeom>
          <a:noFill/>
          <a:ln>
            <a:noFill/>
          </a:ln>
        </p:spPr>
      </p:pic>
      <p:pic>
        <p:nvPicPr>
          <p:cNvPr id="278" name="Google Shape;278;g15a69f6de5f_0_13"/>
          <p:cNvPicPr preferRelativeResize="0"/>
          <p:nvPr/>
        </p:nvPicPr>
        <p:blipFill rotWithShape="1">
          <a:blip r:embed="rId4">
            <a:alphaModFix/>
          </a:blip>
          <a:srcRect b="0" l="0" r="0" t="0"/>
          <a:stretch/>
        </p:blipFill>
        <p:spPr>
          <a:xfrm>
            <a:off x="8923550" y="2268375"/>
            <a:ext cx="1176300" cy="1176300"/>
          </a:xfrm>
          <a:prstGeom prst="rect">
            <a:avLst/>
          </a:prstGeom>
          <a:noFill/>
          <a:ln>
            <a:noFill/>
          </a:ln>
        </p:spPr>
      </p:pic>
      <p:pic>
        <p:nvPicPr>
          <p:cNvPr id="279" name="Google Shape;279;g15a69f6de5f_0_13"/>
          <p:cNvPicPr preferRelativeResize="0"/>
          <p:nvPr/>
        </p:nvPicPr>
        <p:blipFill rotWithShape="1">
          <a:blip r:embed="rId5">
            <a:alphaModFix/>
          </a:blip>
          <a:srcRect b="0" l="0" r="0" t="0"/>
          <a:stretch/>
        </p:blipFill>
        <p:spPr>
          <a:xfrm>
            <a:off x="8923550" y="4906425"/>
            <a:ext cx="1176300" cy="1176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15a69f6de5f_0_27"/>
          <p:cNvSpPr txBox="1"/>
          <p:nvPr>
            <p:ph type="title"/>
          </p:nvPr>
        </p:nvSpPr>
        <p:spPr>
          <a:xfrm>
            <a:off x="839799" y="987425"/>
            <a:ext cx="6913500" cy="1070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it-IT"/>
              <a:t>Individual challenge - in the next session</a:t>
            </a:r>
            <a:endParaRPr/>
          </a:p>
        </p:txBody>
      </p:sp>
      <p:sp>
        <p:nvSpPr>
          <p:cNvPr id="285" name="Google Shape;285;g15a69f6de5f_0_27"/>
          <p:cNvSpPr txBox="1"/>
          <p:nvPr>
            <p:ph idx="1" type="body"/>
          </p:nvPr>
        </p:nvSpPr>
        <p:spPr>
          <a:xfrm>
            <a:off x="839800" y="2057400"/>
            <a:ext cx="5285700" cy="381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400"/>
              <a:buNone/>
            </a:pPr>
            <a:r>
              <a:rPr lang="it-IT" sz="2000"/>
              <a:t>A selected number of challenges will be publicly presented during the next in </a:t>
            </a:r>
            <a:r>
              <a:rPr lang="it-IT" sz="2000">
                <a:extLst>
                  <a:ext uri="http://customooxmlschemas.google.com/">
                    <go:slidesCustomData xmlns:go="http://customooxmlschemas.google.com/" textRoundtripDataId="1"/>
                  </a:ext>
                </a:extLst>
              </a:rPr>
              <a:t>person session,</a:t>
            </a:r>
            <a:r>
              <a:rPr lang="it-IT" sz="2000"/>
              <a:t> discussing and reviewing them with all learners.</a:t>
            </a:r>
            <a:endParaRPr sz="2000"/>
          </a:p>
          <a:p>
            <a:pPr indent="0" lvl="0" marL="0" rtl="0" algn="l">
              <a:lnSpc>
                <a:spcPct val="90000"/>
              </a:lnSpc>
              <a:spcBef>
                <a:spcPts val="1000"/>
              </a:spcBef>
              <a:spcAft>
                <a:spcPts val="0"/>
              </a:spcAft>
              <a:buSzPts val="1400"/>
              <a:buNone/>
            </a:pPr>
            <a:r>
              <a:t/>
            </a:r>
            <a:endParaRPr sz="2000"/>
          </a:p>
          <a:p>
            <a:pPr indent="0" lvl="0" marL="0" rtl="0" algn="l">
              <a:lnSpc>
                <a:spcPct val="90000"/>
              </a:lnSpc>
              <a:spcBef>
                <a:spcPts val="1000"/>
              </a:spcBef>
              <a:spcAft>
                <a:spcPts val="0"/>
              </a:spcAft>
              <a:buSzPts val="1400"/>
              <a:buNone/>
            </a:pPr>
            <a:r>
              <a:rPr lang="it-IT" sz="2000"/>
              <a:t>In this way, teachers and learners together will address common pain points and best practices adopted.</a:t>
            </a:r>
            <a:endParaRPr sz="2000"/>
          </a:p>
          <a:p>
            <a:pPr indent="0" lvl="0" marL="0" rtl="0" algn="l">
              <a:lnSpc>
                <a:spcPct val="90000"/>
              </a:lnSpc>
              <a:spcBef>
                <a:spcPts val="1000"/>
              </a:spcBef>
              <a:spcAft>
                <a:spcPts val="0"/>
              </a:spcAft>
              <a:buSzPts val="1400"/>
              <a:buNone/>
            </a:pPr>
            <a:r>
              <a:t/>
            </a:r>
            <a:endParaRPr sz="2000"/>
          </a:p>
          <a:p>
            <a:pPr indent="0" lvl="0" marL="0" rtl="0" algn="l">
              <a:lnSpc>
                <a:spcPct val="90000"/>
              </a:lnSpc>
              <a:spcBef>
                <a:spcPts val="1000"/>
              </a:spcBef>
              <a:spcAft>
                <a:spcPts val="0"/>
              </a:spcAft>
              <a:buClr>
                <a:schemeClr val="dk1"/>
              </a:buClr>
              <a:buSzPts val="1100"/>
              <a:buFont typeface="Arial"/>
              <a:buNone/>
            </a:pPr>
            <a:r>
              <a:rPr lang="it-IT" sz="2000"/>
              <a:t>After the revision session you will have the possibility to update your solution proposals.</a:t>
            </a:r>
            <a:endParaRPr sz="2000"/>
          </a:p>
        </p:txBody>
      </p:sp>
      <p:pic>
        <p:nvPicPr>
          <p:cNvPr id="286" name="Google Shape;286;g15a69f6de5f_0_27"/>
          <p:cNvPicPr preferRelativeResize="0"/>
          <p:nvPr/>
        </p:nvPicPr>
        <p:blipFill rotWithShape="1">
          <a:blip r:embed="rId3">
            <a:alphaModFix/>
          </a:blip>
          <a:srcRect b="0" l="0" r="0" t="0"/>
          <a:stretch/>
        </p:blipFill>
        <p:spPr>
          <a:xfrm>
            <a:off x="7072875" y="2204675"/>
            <a:ext cx="3516950" cy="3516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15a69f6de5f_0_36"/>
          <p:cNvSpPr txBox="1"/>
          <p:nvPr>
            <p:ph type="title"/>
          </p:nvPr>
        </p:nvSpPr>
        <p:spPr>
          <a:xfrm>
            <a:off x="839788" y="987424"/>
            <a:ext cx="3932100" cy="1070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it-IT"/>
              <a:t>Team challenges</a:t>
            </a:r>
            <a:endParaRPr/>
          </a:p>
        </p:txBody>
      </p:sp>
      <p:sp>
        <p:nvSpPr>
          <p:cNvPr id="292" name="Google Shape;292;g15a69f6de5f_0_36"/>
          <p:cNvSpPr txBox="1"/>
          <p:nvPr>
            <p:ph idx="1" type="body"/>
          </p:nvPr>
        </p:nvSpPr>
        <p:spPr>
          <a:xfrm>
            <a:off x="839800" y="1536425"/>
            <a:ext cx="2884200" cy="442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it-IT" sz="2000"/>
              <a:t>After having completed the individual challenge, you will organize yourselves in teams defining your responsibilities (next slides).</a:t>
            </a:r>
            <a:endParaRPr sz="2000"/>
          </a:p>
          <a:p>
            <a:pPr indent="0" lvl="0" marL="0" rtl="0" algn="l">
              <a:lnSpc>
                <a:spcPct val="90000"/>
              </a:lnSpc>
              <a:spcBef>
                <a:spcPts val="1000"/>
              </a:spcBef>
              <a:spcAft>
                <a:spcPts val="0"/>
              </a:spcAft>
              <a:buClr>
                <a:schemeClr val="dk1"/>
              </a:buClr>
              <a:buSzPts val="1100"/>
              <a:buFont typeface="Arial"/>
              <a:buNone/>
            </a:pPr>
            <a:r>
              <a:rPr lang="it-IT" sz="2000"/>
              <a:t>This time, you and your team will work together to propose a solution to a challenge provided by a company.</a:t>
            </a:r>
            <a:endParaRPr sz="2000"/>
          </a:p>
          <a:p>
            <a:pPr indent="0" lvl="0" marL="0" rtl="0" algn="l">
              <a:lnSpc>
                <a:spcPct val="90000"/>
              </a:lnSpc>
              <a:spcBef>
                <a:spcPts val="1000"/>
              </a:spcBef>
              <a:spcAft>
                <a:spcPts val="0"/>
              </a:spcAft>
              <a:buClr>
                <a:schemeClr val="dk1"/>
              </a:buClr>
              <a:buSzPts val="1100"/>
              <a:buFont typeface="Arial"/>
              <a:buNone/>
            </a:pPr>
            <a:r>
              <a:rPr lang="it-IT" sz="2000"/>
              <a:t>All presentations will be made in front of a company expert.</a:t>
            </a:r>
            <a:endParaRPr sz="2000"/>
          </a:p>
        </p:txBody>
      </p:sp>
      <p:grpSp>
        <p:nvGrpSpPr>
          <p:cNvPr id="293" name="Google Shape;293;g15a69f6de5f_0_36"/>
          <p:cNvGrpSpPr/>
          <p:nvPr/>
        </p:nvGrpSpPr>
        <p:grpSpPr>
          <a:xfrm>
            <a:off x="5628438" y="277650"/>
            <a:ext cx="1859975" cy="1385275"/>
            <a:chOff x="5628438" y="277650"/>
            <a:chExt cx="1859975" cy="1385275"/>
          </a:xfrm>
        </p:grpSpPr>
        <p:pic>
          <p:nvPicPr>
            <p:cNvPr id="294" name="Google Shape;294;g15a69f6de5f_0_36"/>
            <p:cNvPicPr preferRelativeResize="0"/>
            <p:nvPr/>
          </p:nvPicPr>
          <p:blipFill rotWithShape="1">
            <a:blip r:embed="rId3">
              <a:alphaModFix/>
            </a:blip>
            <a:srcRect b="0" l="0" r="0" t="0"/>
            <a:stretch/>
          </p:blipFill>
          <p:spPr>
            <a:xfrm>
              <a:off x="5628438" y="277650"/>
              <a:ext cx="1056127" cy="1030918"/>
            </a:xfrm>
            <a:prstGeom prst="rect">
              <a:avLst/>
            </a:prstGeom>
            <a:noFill/>
            <a:ln>
              <a:noFill/>
            </a:ln>
          </p:spPr>
        </p:pic>
        <p:sp>
          <p:nvSpPr>
            <p:cNvPr id="295" name="Google Shape;295;g15a69f6de5f_0_36"/>
            <p:cNvSpPr/>
            <p:nvPr/>
          </p:nvSpPr>
          <p:spPr>
            <a:xfrm>
              <a:off x="5982413" y="1062325"/>
              <a:ext cx="1506000" cy="600600"/>
            </a:xfrm>
            <a:prstGeom prst="roundRect">
              <a:avLst>
                <a:gd fmla="val 16667" name="adj"/>
              </a:avLst>
            </a:prstGeom>
            <a:solidFill>
              <a:schemeClr val="dk2"/>
            </a:solidFill>
            <a:ln cap="flat" cmpd="sng" w="38100">
              <a:solidFill>
                <a:srgbClr val="F1C232"/>
              </a:solidFill>
              <a:prstDash val="solid"/>
              <a:round/>
              <a:headEnd len="sm" w="sm" type="none"/>
              <a:tailEnd len="sm" w="sm" type="none"/>
            </a:ln>
            <a:effectLst>
              <a:outerShdw blurRad="328613" rotWithShape="0" algn="bl" dir="21540000" dist="38100">
                <a:srgbClr val="F1C232">
                  <a:alpha val="3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it-IT" sz="1400" u="none" cap="none" strike="noStrike">
                  <a:solidFill>
                    <a:schemeClr val="lt1"/>
                  </a:solidFill>
                  <a:latin typeface="Lato"/>
                  <a:ea typeface="Lato"/>
                  <a:cs typeface="Lato"/>
                  <a:sym typeface="Lato"/>
                </a:rPr>
                <a:t>Form teams</a:t>
              </a:r>
              <a:endParaRPr b="1" i="0" sz="1400" u="none" cap="none" strike="noStrike">
                <a:solidFill>
                  <a:schemeClr val="lt1"/>
                </a:solidFill>
                <a:latin typeface="Lato"/>
                <a:ea typeface="Lato"/>
                <a:cs typeface="Lato"/>
                <a:sym typeface="Lato"/>
              </a:endParaRPr>
            </a:p>
          </p:txBody>
        </p:sp>
      </p:grpSp>
      <p:grpSp>
        <p:nvGrpSpPr>
          <p:cNvPr id="296" name="Google Shape;296;g15a69f6de5f_0_36"/>
          <p:cNvGrpSpPr/>
          <p:nvPr/>
        </p:nvGrpSpPr>
        <p:grpSpPr>
          <a:xfrm>
            <a:off x="8485748" y="1194061"/>
            <a:ext cx="1760427" cy="1435814"/>
            <a:chOff x="8485748" y="1194061"/>
            <a:chExt cx="1760427" cy="1435814"/>
          </a:xfrm>
        </p:grpSpPr>
        <p:pic>
          <p:nvPicPr>
            <p:cNvPr id="297" name="Google Shape;297;g15a69f6de5f_0_36"/>
            <p:cNvPicPr preferRelativeResize="0"/>
            <p:nvPr/>
          </p:nvPicPr>
          <p:blipFill rotWithShape="1">
            <a:blip r:embed="rId4">
              <a:alphaModFix/>
            </a:blip>
            <a:srcRect b="0" l="0" r="0" t="0"/>
            <a:stretch/>
          </p:blipFill>
          <p:spPr>
            <a:xfrm>
              <a:off x="8485748" y="1194061"/>
              <a:ext cx="1056127" cy="1030918"/>
            </a:xfrm>
            <a:prstGeom prst="rect">
              <a:avLst/>
            </a:prstGeom>
            <a:noFill/>
            <a:ln>
              <a:noFill/>
            </a:ln>
          </p:spPr>
        </p:pic>
        <p:sp>
          <p:nvSpPr>
            <p:cNvPr id="298" name="Google Shape;298;g15a69f6de5f_0_36"/>
            <p:cNvSpPr/>
            <p:nvPr/>
          </p:nvSpPr>
          <p:spPr>
            <a:xfrm>
              <a:off x="8740175" y="2029275"/>
              <a:ext cx="1506000" cy="600600"/>
            </a:xfrm>
            <a:prstGeom prst="roundRect">
              <a:avLst>
                <a:gd fmla="val 16667" name="adj"/>
              </a:avLst>
            </a:prstGeom>
            <a:solidFill>
              <a:schemeClr val="dk2"/>
            </a:solidFill>
            <a:ln cap="flat" cmpd="sng" w="38100">
              <a:solidFill>
                <a:srgbClr val="F1C232"/>
              </a:solidFill>
              <a:prstDash val="solid"/>
              <a:round/>
              <a:headEnd len="sm" w="sm" type="none"/>
              <a:tailEnd len="sm" w="sm" type="none"/>
            </a:ln>
            <a:effectLst>
              <a:outerShdw blurRad="328613" rotWithShape="0" algn="bl" dir="21540000" dist="38100">
                <a:srgbClr val="F1C232">
                  <a:alpha val="3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it-IT" sz="1400" u="none" cap="none" strike="noStrike">
                  <a:solidFill>
                    <a:schemeClr val="lt1"/>
                  </a:solidFill>
                  <a:latin typeface="Lato"/>
                  <a:ea typeface="Lato"/>
                  <a:cs typeface="Lato"/>
                  <a:sym typeface="Lato"/>
                </a:rPr>
                <a:t>Challenge assignment</a:t>
              </a:r>
              <a:endParaRPr b="1" i="0" sz="1400" u="none" cap="none" strike="noStrike">
                <a:solidFill>
                  <a:schemeClr val="lt1"/>
                </a:solidFill>
                <a:latin typeface="Lato"/>
                <a:ea typeface="Lato"/>
                <a:cs typeface="Lato"/>
                <a:sym typeface="Lato"/>
              </a:endParaRPr>
            </a:p>
          </p:txBody>
        </p:sp>
      </p:grpSp>
      <p:grpSp>
        <p:nvGrpSpPr>
          <p:cNvPr id="299" name="Google Shape;299;g15a69f6de5f_0_36"/>
          <p:cNvGrpSpPr/>
          <p:nvPr/>
        </p:nvGrpSpPr>
        <p:grpSpPr>
          <a:xfrm>
            <a:off x="6083388" y="2410581"/>
            <a:ext cx="1982387" cy="1491694"/>
            <a:chOff x="6083388" y="2410581"/>
            <a:chExt cx="1982387" cy="1491694"/>
          </a:xfrm>
        </p:grpSpPr>
        <p:pic>
          <p:nvPicPr>
            <p:cNvPr id="300" name="Google Shape;300;g15a69f6de5f_0_36"/>
            <p:cNvPicPr preferRelativeResize="0"/>
            <p:nvPr/>
          </p:nvPicPr>
          <p:blipFill rotWithShape="1">
            <a:blip r:embed="rId5">
              <a:alphaModFix/>
            </a:blip>
            <a:srcRect b="0" l="0" r="0" t="0"/>
            <a:stretch/>
          </p:blipFill>
          <p:spPr>
            <a:xfrm>
              <a:off x="6083388" y="2410581"/>
              <a:ext cx="1056127" cy="1030918"/>
            </a:xfrm>
            <a:prstGeom prst="rect">
              <a:avLst/>
            </a:prstGeom>
            <a:noFill/>
            <a:ln>
              <a:noFill/>
            </a:ln>
          </p:spPr>
        </p:pic>
        <p:sp>
          <p:nvSpPr>
            <p:cNvPr id="301" name="Google Shape;301;g15a69f6de5f_0_36"/>
            <p:cNvSpPr/>
            <p:nvPr/>
          </p:nvSpPr>
          <p:spPr>
            <a:xfrm>
              <a:off x="6437375" y="3301675"/>
              <a:ext cx="1628400" cy="600600"/>
            </a:xfrm>
            <a:prstGeom prst="roundRect">
              <a:avLst>
                <a:gd fmla="val 16667" name="adj"/>
              </a:avLst>
            </a:prstGeom>
            <a:solidFill>
              <a:schemeClr val="dk2"/>
            </a:solidFill>
            <a:ln cap="flat" cmpd="sng" w="38100">
              <a:solidFill>
                <a:srgbClr val="F1C232"/>
              </a:solidFill>
              <a:prstDash val="solid"/>
              <a:round/>
              <a:headEnd len="sm" w="sm" type="none"/>
              <a:tailEnd len="sm" w="sm" type="none"/>
            </a:ln>
            <a:effectLst>
              <a:outerShdw blurRad="328613" rotWithShape="0" algn="bl" dir="21540000" dist="38100">
                <a:srgbClr val="F1C232">
                  <a:alpha val="3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it-IT" sz="1400" u="none" cap="none" strike="noStrike">
                  <a:solidFill>
                    <a:schemeClr val="lt1"/>
                  </a:solidFill>
                  <a:latin typeface="Lato"/>
                  <a:ea typeface="Lato"/>
                  <a:cs typeface="Lato"/>
                  <a:sym typeface="Lato"/>
                </a:rPr>
                <a:t>Work on solution proposals</a:t>
              </a:r>
              <a:endParaRPr b="1" i="0" sz="1400" u="none" cap="none" strike="noStrike">
                <a:solidFill>
                  <a:schemeClr val="lt1"/>
                </a:solidFill>
                <a:latin typeface="Lato"/>
                <a:ea typeface="Lato"/>
                <a:cs typeface="Lato"/>
                <a:sym typeface="Lato"/>
              </a:endParaRPr>
            </a:p>
          </p:txBody>
        </p:sp>
      </p:grpSp>
      <p:grpSp>
        <p:nvGrpSpPr>
          <p:cNvPr id="302" name="Google Shape;302;g15a69f6de5f_0_36"/>
          <p:cNvGrpSpPr/>
          <p:nvPr/>
        </p:nvGrpSpPr>
        <p:grpSpPr>
          <a:xfrm>
            <a:off x="6432288" y="4508299"/>
            <a:ext cx="2155625" cy="1504476"/>
            <a:chOff x="6432288" y="4508299"/>
            <a:chExt cx="2155625" cy="1504476"/>
          </a:xfrm>
        </p:grpSpPr>
        <p:pic>
          <p:nvPicPr>
            <p:cNvPr id="303" name="Google Shape;303;g15a69f6de5f_0_36"/>
            <p:cNvPicPr preferRelativeResize="0"/>
            <p:nvPr/>
          </p:nvPicPr>
          <p:blipFill rotWithShape="1">
            <a:blip r:embed="rId6">
              <a:alphaModFix/>
            </a:blip>
            <a:srcRect b="0" l="0" r="0" t="0"/>
            <a:stretch/>
          </p:blipFill>
          <p:spPr>
            <a:xfrm>
              <a:off x="6432288" y="4508299"/>
              <a:ext cx="1056125" cy="1056125"/>
            </a:xfrm>
            <a:prstGeom prst="rect">
              <a:avLst/>
            </a:prstGeom>
            <a:noFill/>
            <a:ln>
              <a:noFill/>
            </a:ln>
          </p:spPr>
        </p:pic>
        <p:sp>
          <p:nvSpPr>
            <p:cNvPr id="304" name="Google Shape;304;g15a69f6de5f_0_36"/>
            <p:cNvSpPr/>
            <p:nvPr/>
          </p:nvSpPr>
          <p:spPr>
            <a:xfrm>
              <a:off x="6745613" y="5412175"/>
              <a:ext cx="1842300" cy="600600"/>
            </a:xfrm>
            <a:prstGeom prst="roundRect">
              <a:avLst>
                <a:gd fmla="val 16667" name="adj"/>
              </a:avLst>
            </a:prstGeom>
            <a:solidFill>
              <a:schemeClr val="dk2"/>
            </a:solidFill>
            <a:ln cap="flat" cmpd="sng" w="38100">
              <a:solidFill>
                <a:srgbClr val="F1C232"/>
              </a:solidFill>
              <a:prstDash val="solid"/>
              <a:round/>
              <a:headEnd len="sm" w="sm" type="none"/>
              <a:tailEnd len="sm" w="sm" type="none"/>
            </a:ln>
            <a:effectLst>
              <a:outerShdw blurRad="328613" rotWithShape="0" algn="bl" dir="21540000" dist="38100">
                <a:srgbClr val="F1C232">
                  <a:alpha val="3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it-IT" sz="1400" u="none" cap="none" strike="noStrike">
                  <a:solidFill>
                    <a:schemeClr val="lt1"/>
                  </a:solidFill>
                  <a:latin typeface="Lato"/>
                  <a:ea typeface="Lato"/>
                  <a:cs typeface="Lato"/>
                  <a:sym typeface="Lato"/>
                </a:rPr>
                <a:t>Each team present their proposals</a:t>
              </a:r>
              <a:endParaRPr b="1" i="0" sz="1400" u="none" cap="none" strike="noStrike">
                <a:solidFill>
                  <a:schemeClr val="lt1"/>
                </a:solidFill>
                <a:latin typeface="Lato"/>
                <a:ea typeface="Lato"/>
                <a:cs typeface="Lato"/>
                <a:sym typeface="Lato"/>
              </a:endParaRPr>
            </a:p>
          </p:txBody>
        </p:sp>
      </p:grpSp>
      <p:grpSp>
        <p:nvGrpSpPr>
          <p:cNvPr id="305" name="Google Shape;305;g15a69f6de5f_0_36"/>
          <p:cNvGrpSpPr/>
          <p:nvPr/>
        </p:nvGrpSpPr>
        <p:grpSpPr>
          <a:xfrm>
            <a:off x="9606758" y="3268942"/>
            <a:ext cx="1583672" cy="1167697"/>
            <a:chOff x="9606758" y="3268942"/>
            <a:chExt cx="1583672" cy="1167697"/>
          </a:xfrm>
        </p:grpSpPr>
        <p:grpSp>
          <p:nvGrpSpPr>
            <p:cNvPr id="306" name="Google Shape;306;g15a69f6de5f_0_36"/>
            <p:cNvGrpSpPr/>
            <p:nvPr/>
          </p:nvGrpSpPr>
          <p:grpSpPr>
            <a:xfrm>
              <a:off x="9606758" y="3268942"/>
              <a:ext cx="826698" cy="806951"/>
              <a:chOff x="8364075" y="5138400"/>
              <a:chExt cx="1567200" cy="1567200"/>
            </a:xfrm>
          </p:grpSpPr>
          <p:pic>
            <p:nvPicPr>
              <p:cNvPr id="307" name="Google Shape;307;g15a69f6de5f_0_36"/>
              <p:cNvPicPr preferRelativeResize="0"/>
              <p:nvPr/>
            </p:nvPicPr>
            <p:blipFill rotWithShape="1">
              <a:blip r:embed="rId7">
                <a:alphaModFix/>
              </a:blip>
              <a:srcRect b="0" l="0" r="0" t="0"/>
              <a:stretch/>
            </p:blipFill>
            <p:spPr>
              <a:xfrm>
                <a:off x="8364075" y="5138400"/>
                <a:ext cx="1567200" cy="1567200"/>
              </a:xfrm>
              <a:prstGeom prst="rect">
                <a:avLst/>
              </a:prstGeom>
              <a:noFill/>
              <a:ln>
                <a:noFill/>
              </a:ln>
            </p:spPr>
          </p:pic>
          <p:pic>
            <p:nvPicPr>
              <p:cNvPr id="308" name="Google Shape;308;g15a69f6de5f_0_36"/>
              <p:cNvPicPr preferRelativeResize="0"/>
              <p:nvPr/>
            </p:nvPicPr>
            <p:blipFill rotWithShape="1">
              <a:blip r:embed="rId8">
                <a:alphaModFix/>
              </a:blip>
              <a:srcRect b="0" l="0" r="0" t="0"/>
              <a:stretch/>
            </p:blipFill>
            <p:spPr>
              <a:xfrm>
                <a:off x="9330675" y="5138400"/>
                <a:ext cx="600600" cy="600600"/>
              </a:xfrm>
              <a:prstGeom prst="rect">
                <a:avLst/>
              </a:prstGeom>
              <a:noFill/>
              <a:ln>
                <a:noFill/>
              </a:ln>
            </p:spPr>
          </p:pic>
        </p:grpSp>
        <p:sp>
          <p:nvSpPr>
            <p:cNvPr id="309" name="Google Shape;309;g15a69f6de5f_0_36"/>
            <p:cNvSpPr/>
            <p:nvPr/>
          </p:nvSpPr>
          <p:spPr>
            <a:xfrm>
              <a:off x="9915730" y="3966539"/>
              <a:ext cx="1274700" cy="470100"/>
            </a:xfrm>
            <a:prstGeom prst="roundRect">
              <a:avLst>
                <a:gd fmla="val 16667" name="adj"/>
              </a:avLst>
            </a:prstGeom>
            <a:solidFill>
              <a:schemeClr val="dk2"/>
            </a:solidFill>
            <a:ln cap="flat" cmpd="sng" w="38100">
              <a:solidFill>
                <a:srgbClr val="F1C232"/>
              </a:solidFill>
              <a:prstDash val="solid"/>
              <a:round/>
              <a:headEnd len="sm" w="sm" type="none"/>
              <a:tailEnd len="sm" w="sm" type="none"/>
            </a:ln>
            <a:effectLst>
              <a:outerShdw blurRad="328613" rotWithShape="0" algn="bl" dir="21540000" dist="38100">
                <a:srgbClr val="F1C232">
                  <a:alpha val="3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it-IT" sz="1000" u="none" cap="none" strike="noStrike">
                  <a:solidFill>
                    <a:schemeClr val="lt1"/>
                  </a:solidFill>
                  <a:latin typeface="Lato"/>
                  <a:ea typeface="Lato"/>
                  <a:cs typeface="Lato"/>
                  <a:sym typeface="Lato"/>
                </a:rPr>
                <a:t>Share progress in the forums</a:t>
              </a:r>
              <a:endParaRPr b="1" i="0" sz="1000" u="none" cap="none" strike="noStrike">
                <a:solidFill>
                  <a:schemeClr val="lt1"/>
                </a:solidFill>
                <a:latin typeface="Lato"/>
                <a:ea typeface="Lato"/>
                <a:cs typeface="Lato"/>
                <a:sym typeface="Lato"/>
              </a:endParaRPr>
            </a:p>
          </p:txBody>
        </p:sp>
      </p:grpSp>
      <p:grpSp>
        <p:nvGrpSpPr>
          <p:cNvPr id="310" name="Google Shape;310;g15a69f6de5f_0_36"/>
          <p:cNvGrpSpPr/>
          <p:nvPr/>
        </p:nvGrpSpPr>
        <p:grpSpPr>
          <a:xfrm>
            <a:off x="4069800" y="3439489"/>
            <a:ext cx="1704414" cy="1177403"/>
            <a:chOff x="4069800" y="3439489"/>
            <a:chExt cx="1704414" cy="1177403"/>
          </a:xfrm>
        </p:grpSpPr>
        <p:pic>
          <p:nvPicPr>
            <p:cNvPr id="311" name="Google Shape;311;g15a69f6de5f_0_36"/>
            <p:cNvPicPr preferRelativeResize="0"/>
            <p:nvPr/>
          </p:nvPicPr>
          <p:blipFill rotWithShape="1">
            <a:blip r:embed="rId9">
              <a:alphaModFix/>
            </a:blip>
            <a:srcRect b="0" l="0" r="0" t="0"/>
            <a:stretch/>
          </p:blipFill>
          <p:spPr>
            <a:xfrm>
              <a:off x="4069800" y="3439489"/>
              <a:ext cx="826602" cy="826601"/>
            </a:xfrm>
            <a:prstGeom prst="rect">
              <a:avLst/>
            </a:prstGeom>
            <a:noFill/>
            <a:ln>
              <a:noFill/>
            </a:ln>
          </p:spPr>
        </p:pic>
        <p:sp>
          <p:nvSpPr>
            <p:cNvPr id="312" name="Google Shape;312;g15a69f6de5f_0_36"/>
            <p:cNvSpPr/>
            <p:nvPr/>
          </p:nvSpPr>
          <p:spPr>
            <a:xfrm>
              <a:off x="4411614" y="4146792"/>
              <a:ext cx="1362600" cy="470100"/>
            </a:xfrm>
            <a:prstGeom prst="roundRect">
              <a:avLst>
                <a:gd fmla="val 16667" name="adj"/>
              </a:avLst>
            </a:prstGeom>
            <a:solidFill>
              <a:schemeClr val="dk2"/>
            </a:solidFill>
            <a:ln cap="flat" cmpd="sng" w="38100">
              <a:solidFill>
                <a:srgbClr val="F1C232"/>
              </a:solidFill>
              <a:prstDash val="solid"/>
              <a:round/>
              <a:headEnd len="sm" w="sm" type="none"/>
              <a:tailEnd len="sm" w="sm" type="none"/>
            </a:ln>
            <a:effectLst>
              <a:outerShdw blurRad="328613" rotWithShape="0" algn="bl" dir="21540000" dist="38100">
                <a:srgbClr val="F1C232">
                  <a:alpha val="3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it-IT" sz="1000" u="none" cap="none" strike="noStrike">
                  <a:solidFill>
                    <a:schemeClr val="lt1"/>
                  </a:solidFill>
                  <a:latin typeface="Lato"/>
                  <a:ea typeface="Lato"/>
                  <a:cs typeface="Lato"/>
                  <a:sym typeface="Lato"/>
                </a:rPr>
                <a:t>Optional meetings with teachers/tutors</a:t>
              </a:r>
              <a:endParaRPr b="1" i="0" sz="1000" u="none" cap="none" strike="noStrike">
                <a:solidFill>
                  <a:schemeClr val="lt1"/>
                </a:solidFill>
                <a:latin typeface="Lato"/>
                <a:ea typeface="Lato"/>
                <a:cs typeface="Lato"/>
                <a:sym typeface="Lato"/>
              </a:endParaRPr>
            </a:p>
          </p:txBody>
        </p:sp>
      </p:grpSp>
      <p:grpSp>
        <p:nvGrpSpPr>
          <p:cNvPr id="313" name="Google Shape;313;g15a69f6de5f_0_36"/>
          <p:cNvGrpSpPr/>
          <p:nvPr/>
        </p:nvGrpSpPr>
        <p:grpSpPr>
          <a:xfrm>
            <a:off x="9671624" y="4830525"/>
            <a:ext cx="2073751" cy="1432550"/>
            <a:chOff x="9671624" y="4830525"/>
            <a:chExt cx="2073751" cy="1432550"/>
          </a:xfrm>
        </p:grpSpPr>
        <p:pic>
          <p:nvPicPr>
            <p:cNvPr id="314" name="Google Shape;314;g15a69f6de5f_0_36"/>
            <p:cNvPicPr preferRelativeResize="0"/>
            <p:nvPr/>
          </p:nvPicPr>
          <p:blipFill rotWithShape="1">
            <a:blip r:embed="rId10">
              <a:alphaModFix/>
            </a:blip>
            <a:srcRect b="0" l="0" r="0" t="0"/>
            <a:stretch/>
          </p:blipFill>
          <p:spPr>
            <a:xfrm>
              <a:off x="9671624" y="4830525"/>
              <a:ext cx="1056125" cy="1056125"/>
            </a:xfrm>
            <a:prstGeom prst="rect">
              <a:avLst/>
            </a:prstGeom>
            <a:noFill/>
            <a:ln>
              <a:noFill/>
            </a:ln>
          </p:spPr>
        </p:pic>
        <p:sp>
          <p:nvSpPr>
            <p:cNvPr id="315" name="Google Shape;315;g15a69f6de5f_0_36"/>
            <p:cNvSpPr/>
            <p:nvPr/>
          </p:nvSpPr>
          <p:spPr>
            <a:xfrm>
              <a:off x="9903075" y="5662475"/>
              <a:ext cx="1842300" cy="600600"/>
            </a:xfrm>
            <a:prstGeom prst="roundRect">
              <a:avLst>
                <a:gd fmla="val 16667" name="adj"/>
              </a:avLst>
            </a:prstGeom>
            <a:solidFill>
              <a:schemeClr val="dk2"/>
            </a:solidFill>
            <a:ln cap="flat" cmpd="sng" w="38100">
              <a:solidFill>
                <a:srgbClr val="F1C232"/>
              </a:solidFill>
              <a:prstDash val="solid"/>
              <a:round/>
              <a:headEnd len="sm" w="sm" type="none"/>
              <a:tailEnd len="sm" w="sm" type="none"/>
            </a:ln>
            <a:effectLst>
              <a:outerShdw blurRad="328613" rotWithShape="0" algn="bl" dir="21540000" dist="38100">
                <a:srgbClr val="F1C232">
                  <a:alpha val="3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it-IT" sz="1400" u="none" cap="none" strike="noStrike">
                  <a:solidFill>
                    <a:schemeClr val="lt1"/>
                  </a:solidFill>
                  <a:latin typeface="Lato"/>
                  <a:ea typeface="Lato"/>
                  <a:cs typeface="Lato"/>
                  <a:sym typeface="Lato"/>
                </a:rPr>
                <a:t>Proposals update &amp; final versions sharing</a:t>
              </a:r>
              <a:endParaRPr b="1" i="0" sz="1400" u="none" cap="none" strike="noStrike">
                <a:solidFill>
                  <a:schemeClr val="lt1"/>
                </a:solidFill>
                <a:latin typeface="Lato"/>
                <a:ea typeface="Lato"/>
                <a:cs typeface="Lato"/>
                <a:sym typeface="Lato"/>
              </a:endParaRPr>
            </a:p>
          </p:txBody>
        </p:sp>
      </p:grpSp>
      <p:cxnSp>
        <p:nvCxnSpPr>
          <p:cNvPr id="316" name="Google Shape;316;g15a69f6de5f_0_36"/>
          <p:cNvCxnSpPr>
            <a:stCxn id="295" idx="3"/>
            <a:endCxn id="298" idx="1"/>
          </p:cNvCxnSpPr>
          <p:nvPr/>
        </p:nvCxnSpPr>
        <p:spPr>
          <a:xfrm>
            <a:off x="7488413" y="1362625"/>
            <a:ext cx="1251900" cy="966900"/>
          </a:xfrm>
          <a:prstGeom prst="curvedConnector3">
            <a:avLst>
              <a:gd fmla="val 49995" name="adj1"/>
            </a:avLst>
          </a:prstGeom>
          <a:noFill/>
          <a:ln cap="flat" cmpd="sng" w="38100">
            <a:solidFill>
              <a:schemeClr val="dk2"/>
            </a:solidFill>
            <a:prstDash val="dash"/>
            <a:round/>
            <a:headEnd len="sm" w="sm" type="none"/>
            <a:tailEnd len="sm" w="sm" type="none"/>
          </a:ln>
        </p:spPr>
      </p:cxnSp>
      <p:cxnSp>
        <p:nvCxnSpPr>
          <p:cNvPr id="317" name="Google Shape;317;g15a69f6de5f_0_36"/>
          <p:cNvCxnSpPr>
            <a:stCxn id="298" idx="2"/>
            <a:endCxn id="301" idx="0"/>
          </p:cNvCxnSpPr>
          <p:nvPr/>
        </p:nvCxnSpPr>
        <p:spPr>
          <a:xfrm rot="5400000">
            <a:off x="8036525" y="1844925"/>
            <a:ext cx="671700" cy="2241600"/>
          </a:xfrm>
          <a:prstGeom prst="curvedConnector3">
            <a:avLst>
              <a:gd fmla="val 50007" name="adj1"/>
            </a:avLst>
          </a:prstGeom>
          <a:noFill/>
          <a:ln cap="flat" cmpd="sng" w="38100">
            <a:solidFill>
              <a:schemeClr val="dk2"/>
            </a:solidFill>
            <a:prstDash val="dash"/>
            <a:round/>
            <a:headEnd len="sm" w="sm" type="none"/>
            <a:tailEnd len="sm" w="sm" type="none"/>
          </a:ln>
        </p:spPr>
      </p:cxnSp>
      <p:cxnSp>
        <p:nvCxnSpPr>
          <p:cNvPr id="318" name="Google Shape;318;g15a69f6de5f_0_36"/>
          <p:cNvCxnSpPr>
            <a:stCxn id="301" idx="3"/>
            <a:endCxn id="309" idx="1"/>
          </p:cNvCxnSpPr>
          <p:nvPr/>
        </p:nvCxnSpPr>
        <p:spPr>
          <a:xfrm>
            <a:off x="8065775" y="3601975"/>
            <a:ext cx="1850100" cy="599700"/>
          </a:xfrm>
          <a:prstGeom prst="curvedConnector3">
            <a:avLst>
              <a:gd fmla="val 49996" name="adj1"/>
            </a:avLst>
          </a:prstGeom>
          <a:noFill/>
          <a:ln cap="flat" cmpd="sng" w="38100">
            <a:solidFill>
              <a:schemeClr val="dk2"/>
            </a:solidFill>
            <a:prstDash val="dot"/>
            <a:round/>
            <a:headEnd len="sm" w="sm" type="none"/>
            <a:tailEnd len="sm" w="sm" type="none"/>
          </a:ln>
        </p:spPr>
      </p:cxnSp>
      <p:cxnSp>
        <p:nvCxnSpPr>
          <p:cNvPr id="319" name="Google Shape;319;g15a69f6de5f_0_36"/>
          <p:cNvCxnSpPr>
            <a:stCxn id="301" idx="1"/>
            <a:endCxn id="312" idx="0"/>
          </p:cNvCxnSpPr>
          <p:nvPr/>
        </p:nvCxnSpPr>
        <p:spPr>
          <a:xfrm flipH="1">
            <a:off x="5092775" y="3601975"/>
            <a:ext cx="1344600" cy="544800"/>
          </a:xfrm>
          <a:prstGeom prst="curvedConnector2">
            <a:avLst/>
          </a:prstGeom>
          <a:noFill/>
          <a:ln cap="flat" cmpd="sng" w="38100">
            <a:solidFill>
              <a:schemeClr val="dk2"/>
            </a:solidFill>
            <a:prstDash val="dot"/>
            <a:round/>
            <a:headEnd len="sm" w="sm" type="none"/>
            <a:tailEnd len="sm" w="sm" type="none"/>
          </a:ln>
        </p:spPr>
      </p:cxnSp>
      <p:cxnSp>
        <p:nvCxnSpPr>
          <p:cNvPr id="320" name="Google Shape;320;g15a69f6de5f_0_36"/>
          <p:cNvCxnSpPr>
            <a:stCxn id="301" idx="2"/>
            <a:endCxn id="304" idx="0"/>
          </p:cNvCxnSpPr>
          <p:nvPr/>
        </p:nvCxnSpPr>
        <p:spPr>
          <a:xfrm flipH="1" rot="-5400000">
            <a:off x="6704225" y="4449625"/>
            <a:ext cx="1509900" cy="415200"/>
          </a:xfrm>
          <a:prstGeom prst="curvedConnector3">
            <a:avLst>
              <a:gd fmla="val 49997" name="adj1"/>
            </a:avLst>
          </a:prstGeom>
          <a:noFill/>
          <a:ln cap="flat" cmpd="sng" w="38100">
            <a:solidFill>
              <a:schemeClr val="dk2"/>
            </a:solidFill>
            <a:prstDash val="dash"/>
            <a:round/>
            <a:headEnd len="sm" w="sm" type="none"/>
            <a:tailEnd len="sm" w="sm" type="none"/>
          </a:ln>
        </p:spPr>
      </p:cxnSp>
      <p:cxnSp>
        <p:nvCxnSpPr>
          <p:cNvPr id="321" name="Google Shape;321;g15a69f6de5f_0_36"/>
          <p:cNvCxnSpPr>
            <a:stCxn id="304" idx="3"/>
            <a:endCxn id="315" idx="1"/>
          </p:cNvCxnSpPr>
          <p:nvPr/>
        </p:nvCxnSpPr>
        <p:spPr>
          <a:xfrm>
            <a:off x="8587913" y="5712475"/>
            <a:ext cx="1315200" cy="250200"/>
          </a:xfrm>
          <a:prstGeom prst="curvedConnector3">
            <a:avLst>
              <a:gd fmla="val 49999" name="adj1"/>
            </a:avLst>
          </a:prstGeom>
          <a:noFill/>
          <a:ln cap="flat" cmpd="sng" w="38100">
            <a:solidFill>
              <a:schemeClr val="dk2"/>
            </a:solidFill>
            <a:prstDash val="dash"/>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300"/>
                                        <p:tgtEl>
                                          <p:spTgt spid="316"/>
                                        </p:tgtEl>
                                      </p:cBhvr>
                                    </p:animEffect>
                                  </p:childTnLst>
                                </p:cTn>
                              </p:par>
                            </p:childTnLst>
                          </p:cTn>
                        </p:par>
                        <p:par>
                          <p:cTn fill="hold">
                            <p:stCondLst>
                              <p:cond delay="330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par>
                          <p:cTn fill="hold">
                            <p:stCondLst>
                              <p:cond delay="430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par>
                          <p:cTn fill="hold">
                            <p:stCondLst>
                              <p:cond delay="53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par>
                          <p:cTn fill="hold">
                            <p:stCondLst>
                              <p:cond delay="630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par>
                          <p:cTn fill="hold">
                            <p:stCondLst>
                              <p:cond delay="7300"/>
                            </p:stCondLst>
                            <p:childTnLst>
                              <p:par>
                                <p:cTn fill="hold" nodeType="after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par>
                          <p:cTn fill="hold">
                            <p:stCondLst>
                              <p:cond delay="8300"/>
                            </p:stCondLst>
                            <p:childTnLst>
                              <p:par>
                                <p:cTn fill="hold" nodeType="after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par>
                          <p:cTn fill="hold">
                            <p:stCondLst>
                              <p:cond delay="93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par>
                          <p:cTn fill="hold">
                            <p:stCondLst>
                              <p:cond delay="103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par>
                          <p:cTn fill="hold">
                            <p:stCondLst>
                              <p:cond delay="113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par>
                          <p:cTn fill="hold">
                            <p:stCondLst>
                              <p:cond delay="12300"/>
                            </p:stCondLst>
                            <p:childTnLst>
                              <p:par>
                                <p:cTn fill="hold" nodeType="after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400"/>
                                        <p:tgtEl>
                                          <p:spTgt spid="321"/>
                                        </p:tgtEl>
                                      </p:cBhvr>
                                    </p:animEffect>
                                  </p:childTnLst>
                                </p:cTn>
                              </p:par>
                            </p:childTnLst>
                          </p:cTn>
                        </p:par>
                        <p:par>
                          <p:cTn fill="hold">
                            <p:stCondLst>
                              <p:cond delay="137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ff559a4f45_0_0"/>
          <p:cNvSpPr txBox="1"/>
          <p:nvPr>
            <p:ph type="title"/>
          </p:nvPr>
        </p:nvSpPr>
        <p:spPr>
          <a:xfrm>
            <a:off x="838200" y="949323"/>
            <a:ext cx="10515600" cy="117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Team composition</a:t>
            </a:r>
            <a:endParaRPr/>
          </a:p>
        </p:txBody>
      </p:sp>
      <p:sp>
        <p:nvSpPr>
          <p:cNvPr id="327" name="Google Shape;327;gff559a4f45_0_0"/>
          <p:cNvSpPr txBox="1"/>
          <p:nvPr>
            <p:ph idx="1" type="body"/>
          </p:nvPr>
        </p:nvSpPr>
        <p:spPr>
          <a:xfrm>
            <a:off x="838200" y="2305049"/>
            <a:ext cx="10515600" cy="869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400"/>
              <a:buNone/>
            </a:pPr>
            <a:r>
              <a:rPr lang="it-IT"/>
              <a:t>When forming a team keep in mind that no more than 5 members are suggested, taking  also into account:</a:t>
            </a:r>
            <a:endParaRPr/>
          </a:p>
        </p:txBody>
      </p:sp>
      <p:sp>
        <p:nvSpPr>
          <p:cNvPr id="328" name="Google Shape;328;gff559a4f45_0_0"/>
          <p:cNvSpPr/>
          <p:nvPr/>
        </p:nvSpPr>
        <p:spPr>
          <a:xfrm>
            <a:off x="5046600" y="3565525"/>
            <a:ext cx="793800" cy="264600"/>
          </a:xfrm>
          <a:prstGeom prst="righ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29" name="Google Shape;329;gff559a4f45_0_0"/>
          <p:cNvSpPr txBox="1"/>
          <p:nvPr/>
        </p:nvSpPr>
        <p:spPr>
          <a:xfrm>
            <a:off x="838200" y="3439225"/>
            <a:ext cx="4056000" cy="5172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90000"/>
              </a:lnSpc>
              <a:spcBef>
                <a:spcPts val="800"/>
              </a:spcBef>
              <a:spcAft>
                <a:spcPts val="0"/>
              </a:spcAft>
              <a:buClr>
                <a:schemeClr val="dk1"/>
              </a:buClr>
              <a:buSzPts val="2400"/>
              <a:buFont typeface="Lato"/>
              <a:buChar char="•"/>
            </a:pPr>
            <a:r>
              <a:rPr b="0" i="0" lang="it-IT" sz="2400" u="none" cap="none" strike="noStrike">
                <a:solidFill>
                  <a:schemeClr val="dk1"/>
                </a:solidFill>
                <a:latin typeface="Lato"/>
                <a:ea typeface="Lato"/>
                <a:cs typeface="Lato"/>
                <a:sym typeface="Lato"/>
              </a:rPr>
              <a:t>Your fields of study </a:t>
            </a:r>
            <a:endParaRPr b="0" i="0" sz="2400" u="none" cap="none" strike="noStrike">
              <a:solidFill>
                <a:srgbClr val="000000"/>
              </a:solidFill>
              <a:latin typeface="Lato"/>
              <a:ea typeface="Lato"/>
              <a:cs typeface="Lato"/>
              <a:sym typeface="Lato"/>
            </a:endParaRPr>
          </a:p>
        </p:txBody>
      </p:sp>
      <p:sp>
        <p:nvSpPr>
          <p:cNvPr id="330" name="Google Shape;330;gff559a4f45_0_0"/>
          <p:cNvSpPr txBox="1"/>
          <p:nvPr/>
        </p:nvSpPr>
        <p:spPr>
          <a:xfrm>
            <a:off x="838200" y="4375113"/>
            <a:ext cx="4056000" cy="5172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90000"/>
              </a:lnSpc>
              <a:spcBef>
                <a:spcPts val="800"/>
              </a:spcBef>
              <a:spcAft>
                <a:spcPts val="0"/>
              </a:spcAft>
              <a:buClr>
                <a:schemeClr val="dk1"/>
              </a:buClr>
              <a:buSzPts val="2400"/>
              <a:buFont typeface="Lato"/>
              <a:buChar char="•"/>
            </a:pPr>
            <a:r>
              <a:rPr b="0" i="0" lang="it-IT" sz="2400" u="none" cap="none" strike="noStrike">
                <a:solidFill>
                  <a:schemeClr val="dk1"/>
                </a:solidFill>
                <a:latin typeface="Lato"/>
                <a:ea typeface="Lato"/>
                <a:cs typeface="Lato"/>
                <a:sym typeface="Lato"/>
              </a:rPr>
              <a:t>Your personal projects</a:t>
            </a:r>
            <a:endParaRPr b="0" i="0" sz="2400" u="none" cap="none" strike="noStrike">
              <a:solidFill>
                <a:srgbClr val="000000"/>
              </a:solidFill>
              <a:latin typeface="Lato"/>
              <a:ea typeface="Lato"/>
              <a:cs typeface="Lato"/>
              <a:sym typeface="Lato"/>
            </a:endParaRPr>
          </a:p>
        </p:txBody>
      </p:sp>
      <p:sp>
        <p:nvSpPr>
          <p:cNvPr id="331" name="Google Shape;331;gff559a4f45_0_0"/>
          <p:cNvSpPr txBox="1"/>
          <p:nvPr/>
        </p:nvSpPr>
        <p:spPr>
          <a:xfrm>
            <a:off x="838200" y="5311000"/>
            <a:ext cx="4056000" cy="5172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90000"/>
              </a:lnSpc>
              <a:spcBef>
                <a:spcPts val="800"/>
              </a:spcBef>
              <a:spcAft>
                <a:spcPts val="0"/>
              </a:spcAft>
              <a:buClr>
                <a:schemeClr val="dk1"/>
              </a:buClr>
              <a:buSzPts val="2400"/>
              <a:buFont typeface="Lato"/>
              <a:buChar char="•"/>
            </a:pPr>
            <a:r>
              <a:rPr b="0" i="0" lang="it-IT" sz="2400" u="none" cap="none" strike="noStrike">
                <a:solidFill>
                  <a:schemeClr val="dk1"/>
                </a:solidFill>
                <a:latin typeface="Lato"/>
                <a:ea typeface="Lato"/>
                <a:cs typeface="Lato"/>
                <a:sym typeface="Lato"/>
              </a:rPr>
              <a:t>Your scheduling needs</a:t>
            </a:r>
            <a:endParaRPr b="0" i="0" sz="2400" u="none" cap="none" strike="noStrike">
              <a:solidFill>
                <a:srgbClr val="000000"/>
              </a:solidFill>
              <a:latin typeface="Lato"/>
              <a:ea typeface="Lato"/>
              <a:cs typeface="Lato"/>
              <a:sym typeface="Lato"/>
            </a:endParaRPr>
          </a:p>
        </p:txBody>
      </p:sp>
      <p:sp>
        <p:nvSpPr>
          <p:cNvPr id="332" name="Google Shape;332;gff559a4f45_0_0"/>
          <p:cNvSpPr/>
          <p:nvPr/>
        </p:nvSpPr>
        <p:spPr>
          <a:xfrm>
            <a:off x="5046600" y="4501413"/>
            <a:ext cx="793800" cy="264600"/>
          </a:xfrm>
          <a:prstGeom prst="righ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33" name="Google Shape;333;gff559a4f45_0_0"/>
          <p:cNvSpPr/>
          <p:nvPr/>
        </p:nvSpPr>
        <p:spPr>
          <a:xfrm>
            <a:off x="5046600" y="5437300"/>
            <a:ext cx="793800" cy="264600"/>
          </a:xfrm>
          <a:prstGeom prst="righ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34" name="Google Shape;334;gff559a4f45_0_0"/>
          <p:cNvSpPr txBox="1"/>
          <p:nvPr/>
        </p:nvSpPr>
        <p:spPr>
          <a:xfrm>
            <a:off x="6495325" y="3439250"/>
            <a:ext cx="4554900" cy="517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2400"/>
              <a:buFont typeface="Arial"/>
              <a:buNone/>
            </a:pPr>
            <a:r>
              <a:rPr b="0" i="0" lang="it-IT" sz="2400" u="none" cap="none" strike="noStrike">
                <a:solidFill>
                  <a:schemeClr val="dk1"/>
                </a:solidFill>
                <a:latin typeface="Lato"/>
                <a:ea typeface="Lato"/>
                <a:cs typeface="Lato"/>
                <a:sym typeface="Lato"/>
              </a:rPr>
              <a:t>to have multidisciplinary teams.</a:t>
            </a:r>
            <a:endParaRPr b="0" i="0" sz="2400" u="none" cap="none" strike="noStrike">
              <a:solidFill>
                <a:srgbClr val="000000"/>
              </a:solidFill>
              <a:latin typeface="Lato"/>
              <a:ea typeface="Lato"/>
              <a:cs typeface="Lato"/>
              <a:sym typeface="Lato"/>
            </a:endParaRPr>
          </a:p>
        </p:txBody>
      </p:sp>
      <p:sp>
        <p:nvSpPr>
          <p:cNvPr id="335" name="Google Shape;335;gff559a4f45_0_0"/>
          <p:cNvSpPr txBox="1"/>
          <p:nvPr/>
        </p:nvSpPr>
        <p:spPr>
          <a:xfrm>
            <a:off x="6495325" y="4375125"/>
            <a:ext cx="4056000" cy="517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2400"/>
              <a:buFont typeface="Arial"/>
              <a:buNone/>
            </a:pPr>
            <a:r>
              <a:rPr b="0" i="0" lang="it-IT" sz="2400" u="none" cap="none" strike="noStrike">
                <a:solidFill>
                  <a:schemeClr val="dk1"/>
                </a:solidFill>
                <a:latin typeface="Lato"/>
                <a:ea typeface="Lato"/>
                <a:cs typeface="Lato"/>
                <a:sym typeface="Lato"/>
              </a:rPr>
              <a:t>to meet common interests.</a:t>
            </a:r>
            <a:endParaRPr b="0" i="0" sz="2400" u="none" cap="none" strike="noStrike">
              <a:solidFill>
                <a:srgbClr val="000000"/>
              </a:solidFill>
              <a:latin typeface="Lato"/>
              <a:ea typeface="Lato"/>
              <a:cs typeface="Lato"/>
              <a:sym typeface="Lato"/>
            </a:endParaRPr>
          </a:p>
        </p:txBody>
      </p:sp>
      <p:sp>
        <p:nvSpPr>
          <p:cNvPr id="336" name="Google Shape;336;gff559a4f45_0_0"/>
          <p:cNvSpPr txBox="1"/>
          <p:nvPr/>
        </p:nvSpPr>
        <p:spPr>
          <a:xfrm>
            <a:off x="6495325" y="5311025"/>
            <a:ext cx="4911000" cy="84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2400"/>
              <a:buFont typeface="Arial"/>
              <a:buNone/>
            </a:pPr>
            <a:r>
              <a:rPr b="0" i="0" lang="it-IT" sz="2400" u="none" cap="none" strike="noStrike">
                <a:solidFill>
                  <a:schemeClr val="dk1"/>
                </a:solidFill>
                <a:latin typeface="Lato"/>
                <a:ea typeface="Lato"/>
                <a:cs typeface="Lato"/>
                <a:sym typeface="Lato"/>
              </a:rPr>
              <a:t>so as not to run into planning problems.</a:t>
            </a:r>
            <a:endParaRPr b="0" i="0" sz="24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ff559a4f45_0_19"/>
          <p:cNvSpPr txBox="1"/>
          <p:nvPr>
            <p:ph type="title"/>
          </p:nvPr>
        </p:nvSpPr>
        <p:spPr>
          <a:xfrm>
            <a:off x="838200" y="695925"/>
            <a:ext cx="10515600" cy="82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Team roles</a:t>
            </a:r>
            <a:endParaRPr/>
          </a:p>
        </p:txBody>
      </p:sp>
      <p:sp>
        <p:nvSpPr>
          <p:cNvPr id="342" name="Google Shape;342;gff559a4f45_0_19"/>
          <p:cNvSpPr txBox="1"/>
          <p:nvPr>
            <p:ph idx="1" type="body"/>
          </p:nvPr>
        </p:nvSpPr>
        <p:spPr>
          <a:xfrm>
            <a:off x="838200" y="1516125"/>
            <a:ext cx="10515600" cy="45300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1000"/>
              </a:spcBef>
              <a:spcAft>
                <a:spcPts val="0"/>
              </a:spcAft>
              <a:buSzPct val="117647"/>
              <a:buNone/>
            </a:pPr>
            <a:r>
              <a:rPr lang="it-IT"/>
              <a:t>Some team roles examples taken from the </a:t>
            </a:r>
            <a:r>
              <a:rPr lang="it-IT">
                <a:extLst>
                  <a:ext uri="http://customooxmlschemas.google.com/">
                    <go:slidesCustomData xmlns:go="http://customooxmlschemas.google.com/" textRoundtripDataId="2"/>
                  </a:ext>
                </a:extLst>
              </a:rPr>
              <a:t>CBL </a:t>
            </a:r>
            <a:r>
              <a:rPr lang="it-IT"/>
              <a:t>framework guidelines:</a:t>
            </a:r>
            <a:endParaRPr/>
          </a:p>
          <a:p>
            <a:pPr indent="0" lvl="0" marL="0" rtl="0" algn="l">
              <a:lnSpc>
                <a:spcPct val="90000"/>
              </a:lnSpc>
              <a:spcBef>
                <a:spcPts val="1000"/>
              </a:spcBef>
              <a:spcAft>
                <a:spcPts val="0"/>
              </a:spcAft>
              <a:buSzPct val="117647"/>
              <a:buNone/>
            </a:pPr>
            <a:r>
              <a:t/>
            </a:r>
            <a:endParaRPr/>
          </a:p>
          <a:p>
            <a:pPr indent="0" lvl="0" marL="0" rtl="0" algn="l">
              <a:lnSpc>
                <a:spcPct val="100000"/>
              </a:lnSpc>
              <a:spcBef>
                <a:spcPts val="800"/>
              </a:spcBef>
              <a:spcAft>
                <a:spcPts val="0"/>
              </a:spcAft>
              <a:buClr>
                <a:schemeClr val="dk1"/>
              </a:buClr>
              <a:buSzPct val="65016"/>
              <a:buFont typeface="Arial"/>
              <a:buNone/>
            </a:pPr>
            <a:r>
              <a:rPr b="1" lang="it-IT" sz="1691">
                <a:latin typeface="Arial"/>
                <a:ea typeface="Arial"/>
                <a:cs typeface="Arial"/>
                <a:sym typeface="Arial"/>
              </a:rPr>
              <a:t>Project Manager</a:t>
            </a:r>
            <a:r>
              <a:rPr lang="it-IT" sz="1691">
                <a:latin typeface="Arial"/>
                <a:ea typeface="Arial"/>
                <a:cs typeface="Arial"/>
                <a:sym typeface="Arial"/>
              </a:rPr>
              <a:t>—Manages the overall process, including keeping track of progress toward meeting project deadlines, team productivity, team morale, and so on.</a:t>
            </a:r>
            <a:endParaRPr sz="1691">
              <a:latin typeface="Arial"/>
              <a:ea typeface="Arial"/>
              <a:cs typeface="Arial"/>
              <a:sym typeface="Arial"/>
            </a:endParaRPr>
          </a:p>
          <a:p>
            <a:pPr indent="0" lvl="0" marL="0" rtl="0" algn="l">
              <a:lnSpc>
                <a:spcPct val="100000"/>
              </a:lnSpc>
              <a:spcBef>
                <a:spcPts val="800"/>
              </a:spcBef>
              <a:spcAft>
                <a:spcPts val="0"/>
              </a:spcAft>
              <a:buClr>
                <a:schemeClr val="dk1"/>
              </a:buClr>
              <a:buSzPct val="65016"/>
              <a:buFont typeface="Arial"/>
              <a:buNone/>
            </a:pPr>
            <a:r>
              <a:rPr b="1" lang="it-IT" sz="1691">
                <a:latin typeface="Arial"/>
                <a:ea typeface="Arial"/>
                <a:cs typeface="Arial"/>
                <a:sym typeface="Arial"/>
              </a:rPr>
              <a:t>Documentarian</a:t>
            </a:r>
            <a:r>
              <a:rPr lang="it-IT" sz="1691">
                <a:latin typeface="Arial"/>
                <a:ea typeface="Arial"/>
                <a:cs typeface="Arial"/>
                <a:sym typeface="Arial"/>
              </a:rPr>
              <a:t>—Develops a structure and strategy for documenting the entire CBL experience through text, audio, and video. </a:t>
            </a:r>
            <a:endParaRPr sz="1691">
              <a:latin typeface="Arial"/>
              <a:ea typeface="Arial"/>
              <a:cs typeface="Arial"/>
              <a:sym typeface="Arial"/>
            </a:endParaRPr>
          </a:p>
          <a:p>
            <a:pPr indent="0" lvl="0" marL="0" rtl="0" algn="l">
              <a:lnSpc>
                <a:spcPct val="100000"/>
              </a:lnSpc>
              <a:spcBef>
                <a:spcPts val="800"/>
              </a:spcBef>
              <a:spcAft>
                <a:spcPts val="0"/>
              </a:spcAft>
              <a:buClr>
                <a:schemeClr val="dk1"/>
              </a:buClr>
              <a:buSzPct val="65016"/>
              <a:buFont typeface="Arial"/>
              <a:buNone/>
            </a:pPr>
            <a:r>
              <a:rPr b="1" lang="it-IT" sz="1691">
                <a:latin typeface="Arial"/>
                <a:ea typeface="Arial"/>
                <a:cs typeface="Arial"/>
                <a:sym typeface="Arial"/>
              </a:rPr>
              <a:t>Media Specialist</a:t>
            </a:r>
            <a:r>
              <a:rPr lang="it-IT" sz="1691">
                <a:latin typeface="Arial"/>
                <a:ea typeface="Arial"/>
                <a:cs typeface="Arial"/>
                <a:sym typeface="Arial"/>
              </a:rPr>
              <a:t>—Manages the production process for all of the media captured during the process. Plans how best to capture, edit, organize, and distribute the media assets.</a:t>
            </a:r>
            <a:endParaRPr sz="1691">
              <a:latin typeface="Arial"/>
              <a:ea typeface="Arial"/>
              <a:cs typeface="Arial"/>
              <a:sym typeface="Arial"/>
            </a:endParaRPr>
          </a:p>
          <a:p>
            <a:pPr indent="0" lvl="0" marL="0" rtl="0" algn="l">
              <a:lnSpc>
                <a:spcPct val="100000"/>
              </a:lnSpc>
              <a:spcBef>
                <a:spcPts val="800"/>
              </a:spcBef>
              <a:spcAft>
                <a:spcPts val="0"/>
              </a:spcAft>
              <a:buClr>
                <a:schemeClr val="dk1"/>
              </a:buClr>
              <a:buSzPct val="65016"/>
              <a:buFont typeface="Arial"/>
              <a:buNone/>
            </a:pPr>
            <a:r>
              <a:rPr b="1" lang="it-IT" sz="1691">
                <a:latin typeface="Arial"/>
                <a:ea typeface="Arial"/>
                <a:cs typeface="Arial"/>
                <a:sym typeface="Arial"/>
              </a:rPr>
              <a:t>Product Manager</a:t>
            </a:r>
            <a:r>
              <a:rPr lang="it-IT" sz="1691">
                <a:latin typeface="Arial"/>
                <a:ea typeface="Arial"/>
                <a:cs typeface="Arial"/>
                <a:sym typeface="Arial"/>
              </a:rPr>
              <a:t>—Responsible for managing the final deliverables including presentations, print materials, web products, videos, and so on.</a:t>
            </a:r>
            <a:endParaRPr sz="1691">
              <a:latin typeface="Arial"/>
              <a:ea typeface="Arial"/>
              <a:cs typeface="Arial"/>
              <a:sym typeface="Arial"/>
            </a:endParaRPr>
          </a:p>
          <a:p>
            <a:pPr indent="0" lvl="0" marL="0" rtl="0" algn="l">
              <a:lnSpc>
                <a:spcPct val="100000"/>
              </a:lnSpc>
              <a:spcBef>
                <a:spcPts val="800"/>
              </a:spcBef>
              <a:spcAft>
                <a:spcPts val="0"/>
              </a:spcAft>
              <a:buClr>
                <a:schemeClr val="dk1"/>
              </a:buClr>
              <a:buSzPct val="65016"/>
              <a:buFont typeface="Arial"/>
              <a:buNone/>
            </a:pPr>
            <a:r>
              <a:rPr b="1" lang="it-IT" sz="1691">
                <a:latin typeface="Arial"/>
                <a:ea typeface="Arial"/>
                <a:cs typeface="Arial"/>
                <a:sym typeface="Arial"/>
              </a:rPr>
              <a:t>Research Manager</a:t>
            </a:r>
            <a:r>
              <a:rPr lang="it-IT" sz="1691">
                <a:latin typeface="Arial"/>
                <a:ea typeface="Arial"/>
                <a:cs typeface="Arial"/>
                <a:sym typeface="Arial"/>
              </a:rPr>
              <a:t>—Manages the development of guiding questions as well as the process and resources necessary for answering them. Collects and organizes content from the researchers. Works with the teacher to organize directed learning experiences and guest lectures when appropriate.</a:t>
            </a:r>
            <a:endParaRPr sz="1691">
              <a:latin typeface="Arial"/>
              <a:ea typeface="Arial"/>
              <a:cs typeface="Arial"/>
              <a:sym typeface="Arial"/>
            </a:endParaRPr>
          </a:p>
          <a:p>
            <a:pPr indent="0" lvl="0" marL="0" rtl="0" algn="l">
              <a:lnSpc>
                <a:spcPct val="100000"/>
              </a:lnSpc>
              <a:spcBef>
                <a:spcPts val="800"/>
              </a:spcBef>
              <a:spcAft>
                <a:spcPts val="0"/>
              </a:spcAft>
              <a:buClr>
                <a:schemeClr val="dk1"/>
              </a:buClr>
              <a:buSzPct val="65016"/>
              <a:buFont typeface="Arial"/>
              <a:buNone/>
            </a:pPr>
            <a:r>
              <a:rPr b="1" lang="it-IT" sz="1691">
                <a:latin typeface="Arial"/>
                <a:ea typeface="Arial"/>
                <a:cs typeface="Arial"/>
                <a:sym typeface="Arial"/>
              </a:rPr>
              <a:t>Researcher</a:t>
            </a:r>
            <a:r>
              <a:rPr lang="it-IT" sz="1691">
                <a:latin typeface="Arial"/>
                <a:ea typeface="Arial"/>
                <a:cs typeface="Arial"/>
                <a:sym typeface="Arial"/>
              </a:rPr>
              <a:t>—Works with the Research Manager to identify activities and gather resources for answering the guiding questions. Assists with documentation and sharing of the answers.</a:t>
            </a:r>
            <a:endParaRPr sz="1691">
              <a:latin typeface="Arial"/>
              <a:ea typeface="Arial"/>
              <a:cs typeface="Arial"/>
              <a:sym typeface="Arial"/>
            </a:endParaRPr>
          </a:p>
          <a:p>
            <a:pPr indent="0" lvl="0" marL="0" rtl="0" algn="l">
              <a:lnSpc>
                <a:spcPct val="100000"/>
              </a:lnSpc>
              <a:spcBef>
                <a:spcPts val="800"/>
              </a:spcBef>
              <a:spcAft>
                <a:spcPts val="0"/>
              </a:spcAft>
              <a:buClr>
                <a:schemeClr val="dk1"/>
              </a:buClr>
              <a:buSzPct val="65016"/>
              <a:buFont typeface="Arial"/>
              <a:buNone/>
            </a:pPr>
            <a:r>
              <a:rPr b="1" lang="it-IT" sz="1691">
                <a:latin typeface="Arial"/>
                <a:ea typeface="Arial"/>
                <a:cs typeface="Arial"/>
                <a:sym typeface="Arial"/>
              </a:rPr>
              <a:t>Public Relations/Marketing Director</a:t>
            </a:r>
            <a:r>
              <a:rPr lang="it-IT" sz="1691">
                <a:latin typeface="Arial"/>
                <a:ea typeface="Arial"/>
                <a:cs typeface="Arial"/>
                <a:sym typeface="Arial"/>
              </a:rPr>
              <a:t>—Keeps all of the stakeholders informed about the CBL process. Creates any necessary marketing materials for the solution.</a:t>
            </a:r>
            <a:endParaRPr sz="1691">
              <a:latin typeface="Arial"/>
              <a:ea typeface="Arial"/>
              <a:cs typeface="Arial"/>
              <a:sym typeface="Arial"/>
            </a:endParaRPr>
          </a:p>
          <a:p>
            <a:pPr indent="0" lvl="0" marL="0" rtl="0" algn="l">
              <a:lnSpc>
                <a:spcPct val="100000"/>
              </a:lnSpc>
              <a:spcBef>
                <a:spcPts val="800"/>
              </a:spcBef>
              <a:spcAft>
                <a:spcPts val="0"/>
              </a:spcAft>
              <a:buClr>
                <a:schemeClr val="dk1"/>
              </a:buClr>
              <a:buSzPct val="65016"/>
              <a:buFont typeface="Arial"/>
              <a:buNone/>
            </a:pPr>
            <a:r>
              <a:rPr b="1" lang="it-IT" sz="1691">
                <a:latin typeface="Arial"/>
                <a:ea typeface="Arial"/>
                <a:cs typeface="Arial"/>
                <a:sym typeface="Arial"/>
              </a:rPr>
              <a:t>Social Media/Collaboration Director</a:t>
            </a:r>
            <a:r>
              <a:rPr lang="it-IT" sz="1691">
                <a:latin typeface="Arial"/>
                <a:ea typeface="Arial"/>
                <a:cs typeface="Arial"/>
                <a:sym typeface="Arial"/>
              </a:rPr>
              <a:t>— Manages the private and public online communities for the project. Works closely with the teacher and other managers to ensure that an online space is available for collaboration and documentation. Recommends, approves, and manages the use of public environments, including social networking and video distribution sites.</a:t>
            </a:r>
            <a:endParaRPr sz="2291"/>
          </a:p>
        </p:txBody>
      </p:sp>
      <p:sp>
        <p:nvSpPr>
          <p:cNvPr id="343" name="Google Shape;343;gff559a4f45_0_19"/>
          <p:cNvSpPr txBox="1"/>
          <p:nvPr/>
        </p:nvSpPr>
        <p:spPr>
          <a:xfrm>
            <a:off x="7384575" y="6316725"/>
            <a:ext cx="448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200" u="sng">
                <a:solidFill>
                  <a:schemeClr val="hlink"/>
                </a:solidFill>
                <a:latin typeface="Lato"/>
                <a:ea typeface="Lato"/>
                <a:cs typeface="Lato"/>
                <a:sym typeface="Lato"/>
                <a:hlinkClick r:id="rId3"/>
              </a:rPr>
              <a:t>https://www.challengebasedlearning.org/project/cbl-guide/</a:t>
            </a:r>
            <a:r>
              <a:rPr lang="it-IT" sz="1200">
                <a:latin typeface="Lato"/>
                <a:ea typeface="Lato"/>
                <a:cs typeface="Lato"/>
                <a:sym typeface="Lato"/>
              </a:rPr>
              <a:t> </a:t>
            </a:r>
            <a:endParaRPr sz="1200">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838200" y="949323"/>
            <a:ext cx="10515600" cy="11763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0C9B5"/>
              </a:buClr>
              <a:buSzPts val="2800"/>
              <a:buFont typeface="Arial"/>
              <a:buNone/>
            </a:pPr>
            <a:r>
              <a:rPr lang="it-IT">
                <a:latin typeface="Raleway"/>
                <a:ea typeface="Raleway"/>
                <a:cs typeface="Raleway"/>
                <a:sym typeface="Raleway"/>
              </a:rPr>
              <a:t>Lesson </a:t>
            </a:r>
            <a:r>
              <a:rPr b="1" lang="it-IT">
                <a:latin typeface="Raleway"/>
                <a:ea typeface="Raleway"/>
                <a:cs typeface="Raleway"/>
                <a:sym typeface="Raleway"/>
              </a:rPr>
              <a:t>Agenda</a:t>
            </a:r>
            <a:endParaRPr b="1">
              <a:latin typeface="Raleway"/>
              <a:ea typeface="Raleway"/>
              <a:cs typeface="Raleway"/>
              <a:sym typeface="Raleway"/>
            </a:endParaRPr>
          </a:p>
        </p:txBody>
      </p:sp>
      <p:sp>
        <p:nvSpPr>
          <p:cNvPr id="183" name="Google Shape;183;p31"/>
          <p:cNvSpPr txBox="1"/>
          <p:nvPr>
            <p:ph idx="1" type="body"/>
          </p:nvPr>
        </p:nvSpPr>
        <p:spPr>
          <a:xfrm>
            <a:off x="838200" y="2305049"/>
            <a:ext cx="10515600" cy="3740945"/>
          </a:xfrm>
          <a:prstGeom prst="rect">
            <a:avLst/>
          </a:prstGeom>
          <a:noFill/>
          <a:ln>
            <a:noFill/>
          </a:ln>
        </p:spPr>
        <p:txBody>
          <a:bodyPr anchorCtr="0" anchor="t" bIns="45700" lIns="91425" spcFirstLastPara="1" rIns="91425" wrap="square" tIns="45700">
            <a:normAutofit/>
          </a:bodyPr>
          <a:lstStyle/>
          <a:p>
            <a:pPr indent="-381000" lvl="0" marL="457200" rtl="0" algn="l">
              <a:lnSpc>
                <a:spcPct val="150000"/>
              </a:lnSpc>
              <a:spcBef>
                <a:spcPts val="1000"/>
              </a:spcBef>
              <a:spcAft>
                <a:spcPts val="0"/>
              </a:spcAft>
              <a:buSzPts val="2400"/>
              <a:buChar char="•"/>
            </a:pPr>
            <a:r>
              <a:rPr lang="it-IT"/>
              <a:t>Introduction to the challenges</a:t>
            </a:r>
            <a:endParaRPr/>
          </a:p>
          <a:p>
            <a:pPr indent="-381000" lvl="0" marL="457200" rtl="0" algn="l">
              <a:lnSpc>
                <a:spcPct val="150000"/>
              </a:lnSpc>
              <a:spcBef>
                <a:spcPts val="1000"/>
              </a:spcBef>
              <a:spcAft>
                <a:spcPts val="0"/>
              </a:spcAft>
              <a:buSzPts val="2400"/>
              <a:buChar char="•"/>
            </a:pPr>
            <a:r>
              <a:rPr lang="it-IT"/>
              <a:t>The solution proposal template</a:t>
            </a:r>
            <a:endParaRPr/>
          </a:p>
          <a:p>
            <a:pPr indent="-381000" lvl="0" marL="457200" rtl="0" algn="l">
              <a:lnSpc>
                <a:spcPct val="150000"/>
              </a:lnSpc>
              <a:spcBef>
                <a:spcPts val="1000"/>
              </a:spcBef>
              <a:spcAft>
                <a:spcPts val="0"/>
              </a:spcAft>
              <a:buSzPts val="2400"/>
              <a:buChar char="•"/>
            </a:pPr>
            <a:r>
              <a:rPr lang="it-IT"/>
              <a:t>Individual and team challenges</a:t>
            </a:r>
            <a:endParaRPr/>
          </a:p>
          <a:p>
            <a:pPr indent="-381000" lvl="0" marL="457200" rtl="0" algn="l">
              <a:lnSpc>
                <a:spcPct val="150000"/>
              </a:lnSpc>
              <a:spcBef>
                <a:spcPts val="1000"/>
              </a:spcBef>
              <a:spcAft>
                <a:spcPts val="0"/>
              </a:spcAft>
              <a:buSzPts val="2400"/>
              <a:buChar char="•"/>
            </a:pPr>
            <a:r>
              <a:rPr lang="it-IT"/>
              <a:t>Resources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15c3720708d_0_16"/>
          <p:cNvSpPr txBox="1"/>
          <p:nvPr>
            <p:ph type="title"/>
          </p:nvPr>
        </p:nvSpPr>
        <p:spPr>
          <a:xfrm>
            <a:off x="838200" y="949323"/>
            <a:ext cx="10515600" cy="117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Resources</a:t>
            </a:r>
            <a:endParaRPr/>
          </a:p>
        </p:txBody>
      </p:sp>
      <p:sp>
        <p:nvSpPr>
          <p:cNvPr id="349" name="Google Shape;349;g15c3720708d_0_16"/>
          <p:cNvSpPr txBox="1"/>
          <p:nvPr>
            <p:ph idx="1" type="body"/>
          </p:nvPr>
        </p:nvSpPr>
        <p:spPr>
          <a:xfrm>
            <a:off x="838200" y="2305049"/>
            <a:ext cx="10515600" cy="3741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400"/>
              <a:buNone/>
            </a:pPr>
            <a:r>
              <a:rPr lang="it-IT"/>
              <a:t>For the Research Phase:</a:t>
            </a:r>
            <a:endParaRPr/>
          </a:p>
          <a:p>
            <a:pPr indent="0" lvl="0" marL="0" rtl="0" algn="l">
              <a:lnSpc>
                <a:spcPct val="90000"/>
              </a:lnSpc>
              <a:spcBef>
                <a:spcPts val="1000"/>
              </a:spcBef>
              <a:spcAft>
                <a:spcPts val="0"/>
              </a:spcAft>
              <a:buSzPts val="2400"/>
              <a:buNone/>
            </a:pPr>
            <a:r>
              <a:rPr lang="it-IT" u="sng">
                <a:solidFill>
                  <a:schemeClr val="hlink"/>
                </a:solidFill>
                <a:hlinkClick r:id="rId3"/>
              </a:rPr>
              <a:t>http://taxonomy.planet4project.eu/</a:t>
            </a:r>
            <a:r>
              <a:rPr lang="it-IT"/>
              <a:t> </a:t>
            </a:r>
            <a:endParaRPr/>
          </a:p>
          <a:p>
            <a:pPr indent="0" lvl="0" marL="0" rtl="0" algn="l">
              <a:lnSpc>
                <a:spcPct val="90000"/>
              </a:lnSpc>
              <a:spcBef>
                <a:spcPts val="1000"/>
              </a:spcBef>
              <a:spcAft>
                <a:spcPts val="0"/>
              </a:spcAft>
              <a:buSzPts val="2400"/>
              <a:buNone/>
            </a:pPr>
            <a:r>
              <a:t/>
            </a:r>
            <a:endParaRPr/>
          </a:p>
          <a:p>
            <a:pPr indent="0" lvl="0" marL="0" rtl="0" algn="l">
              <a:lnSpc>
                <a:spcPct val="90000"/>
              </a:lnSpc>
              <a:spcBef>
                <a:spcPts val="1000"/>
              </a:spcBef>
              <a:spcAft>
                <a:spcPts val="0"/>
              </a:spcAft>
              <a:buSzPts val="2400"/>
              <a:buNone/>
            </a:pPr>
            <a:r>
              <a:rPr lang="it-IT"/>
              <a:t>Best practices - collection of solved challenges:</a:t>
            </a:r>
            <a:endParaRPr/>
          </a:p>
          <a:p>
            <a:pPr indent="0" lvl="0" marL="0" rtl="0" algn="l">
              <a:lnSpc>
                <a:spcPct val="90000"/>
              </a:lnSpc>
              <a:spcBef>
                <a:spcPts val="1000"/>
              </a:spcBef>
              <a:spcAft>
                <a:spcPts val="0"/>
              </a:spcAft>
              <a:buSzPts val="2400"/>
              <a:buNone/>
            </a:pPr>
            <a:r>
              <a:rPr lang="it-IT" u="sng">
                <a:solidFill>
                  <a:schemeClr val="hlink"/>
                </a:solidFill>
                <a:hlinkClick r:id="rId4"/>
              </a:rPr>
              <a:t>https://www.planet4project.eu/best-practices/</a:t>
            </a:r>
            <a:r>
              <a:rPr lang="it-IT"/>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4"/>
          <p:cNvSpPr txBox="1"/>
          <p:nvPr>
            <p:ph idx="1" type="subTitle"/>
          </p:nvPr>
        </p:nvSpPr>
        <p:spPr>
          <a:xfrm>
            <a:off x="7717535" y="1899691"/>
            <a:ext cx="295308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15a5e065c9e_0_0"/>
          <p:cNvSpPr txBox="1"/>
          <p:nvPr>
            <p:ph type="title"/>
          </p:nvPr>
        </p:nvSpPr>
        <p:spPr>
          <a:xfrm>
            <a:off x="838200" y="2840400"/>
            <a:ext cx="5439900" cy="1177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Introduction to the challenges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8"/>
          <p:cNvSpPr txBox="1"/>
          <p:nvPr>
            <p:ph idx="1" type="body"/>
          </p:nvPr>
        </p:nvSpPr>
        <p:spPr>
          <a:xfrm>
            <a:off x="838200" y="2305049"/>
            <a:ext cx="10515600" cy="1592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400"/>
              <a:buNone/>
            </a:pPr>
            <a:r>
              <a:rPr lang="it-IT"/>
              <a:t>In this last training area of the Planet4 course you will solve industrial challenges using I4.0 enabling technologies.</a:t>
            </a:r>
            <a:endParaRPr/>
          </a:p>
          <a:p>
            <a:pPr indent="0" lvl="0" marL="0" rtl="0" algn="l">
              <a:lnSpc>
                <a:spcPct val="90000"/>
              </a:lnSpc>
              <a:spcBef>
                <a:spcPts val="1000"/>
              </a:spcBef>
              <a:spcAft>
                <a:spcPts val="0"/>
              </a:spcAft>
              <a:buSzPts val="2400"/>
              <a:buNone/>
            </a:pPr>
            <a:r>
              <a:rPr lang="it-IT"/>
              <a:t>The objective of these hands-on sessions is to help you through the development of an appropriate Industry 4.0 mindset.</a:t>
            </a:r>
            <a:endParaRPr/>
          </a:p>
        </p:txBody>
      </p:sp>
      <p:sp>
        <p:nvSpPr>
          <p:cNvPr id="194" name="Google Shape;194;p8"/>
          <p:cNvSpPr txBox="1"/>
          <p:nvPr>
            <p:ph type="title"/>
          </p:nvPr>
        </p:nvSpPr>
        <p:spPr>
          <a:xfrm>
            <a:off x="838200" y="949323"/>
            <a:ext cx="10515600" cy="117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Why solving challenges?</a:t>
            </a:r>
            <a:endParaRPr/>
          </a:p>
        </p:txBody>
      </p:sp>
      <p:sp>
        <p:nvSpPr>
          <p:cNvPr id="195" name="Google Shape;195;p8"/>
          <p:cNvSpPr txBox="1"/>
          <p:nvPr/>
        </p:nvSpPr>
        <p:spPr>
          <a:xfrm>
            <a:off x="4884025" y="4324400"/>
            <a:ext cx="21063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rgbClr val="000000"/>
                </a:solidFill>
                <a:latin typeface="Lato Black"/>
                <a:ea typeface="Lato Black"/>
                <a:cs typeface="Lato Black"/>
                <a:sym typeface="Lato Black"/>
              </a:rPr>
              <a:t>INDUSTRY 4.0 MINDSET</a:t>
            </a:r>
            <a:endParaRPr b="0" i="0" sz="1800" u="none" cap="none" strike="noStrike">
              <a:solidFill>
                <a:srgbClr val="000000"/>
              </a:solidFill>
              <a:latin typeface="Lato Black"/>
              <a:ea typeface="Lato Black"/>
              <a:cs typeface="Lato Black"/>
              <a:sym typeface="Lato Black"/>
            </a:endParaRPr>
          </a:p>
        </p:txBody>
      </p:sp>
      <p:sp>
        <p:nvSpPr>
          <p:cNvPr id="196" name="Google Shape;196;p8"/>
          <p:cNvSpPr txBox="1"/>
          <p:nvPr/>
        </p:nvSpPr>
        <p:spPr>
          <a:xfrm>
            <a:off x="1892325" y="4782050"/>
            <a:ext cx="21063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rgbClr val="000000"/>
                </a:solidFill>
                <a:latin typeface="Lato Black"/>
                <a:ea typeface="Lato Black"/>
                <a:cs typeface="Lato Black"/>
                <a:sym typeface="Lato Black"/>
              </a:rPr>
              <a:t>WHERE</a:t>
            </a:r>
            <a:endParaRPr b="0" i="0" sz="18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rgbClr val="000000"/>
                </a:solidFill>
                <a:latin typeface="Lato"/>
                <a:ea typeface="Lato"/>
                <a:cs typeface="Lato"/>
                <a:sym typeface="Lato"/>
              </a:rPr>
              <a:t>I4.0 technologies can be applied </a:t>
            </a:r>
            <a:endParaRPr b="1" i="0" sz="1800" u="none" cap="none" strike="noStrike">
              <a:solidFill>
                <a:srgbClr val="000000"/>
              </a:solidFill>
              <a:latin typeface="Lato"/>
              <a:ea typeface="Lato"/>
              <a:cs typeface="Lato"/>
              <a:sym typeface="Lato"/>
            </a:endParaRPr>
          </a:p>
        </p:txBody>
      </p:sp>
      <p:sp>
        <p:nvSpPr>
          <p:cNvPr id="197" name="Google Shape;197;p8"/>
          <p:cNvSpPr txBox="1"/>
          <p:nvPr/>
        </p:nvSpPr>
        <p:spPr>
          <a:xfrm>
            <a:off x="4884025" y="5520950"/>
            <a:ext cx="21063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rgbClr val="000000"/>
                </a:solidFill>
                <a:latin typeface="Lato Black"/>
                <a:ea typeface="Lato Black"/>
                <a:cs typeface="Lato Black"/>
                <a:sym typeface="Lato Black"/>
              </a:rPr>
              <a:t>WHAT</a:t>
            </a:r>
            <a:endParaRPr b="0" i="0" sz="18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rgbClr val="000000"/>
                </a:solidFill>
                <a:latin typeface="Lato"/>
                <a:ea typeface="Lato"/>
                <a:cs typeface="Lato"/>
                <a:sym typeface="Lato"/>
              </a:rPr>
              <a:t>challenges </a:t>
            </a:r>
            <a:r>
              <a:rPr b="1" i="0" lang="it-IT" sz="1800" u="none" cap="none" strike="noStrike">
                <a:solidFill>
                  <a:schemeClr val="dk1"/>
                </a:solidFill>
                <a:latin typeface="Lato"/>
                <a:ea typeface="Lato"/>
                <a:cs typeface="Lato"/>
                <a:sym typeface="Lato"/>
              </a:rPr>
              <a:t>I4.0 technologies </a:t>
            </a:r>
            <a:r>
              <a:rPr b="1" i="0" lang="it-IT" sz="1800" u="none" cap="none" strike="noStrike">
                <a:solidFill>
                  <a:srgbClr val="000000"/>
                </a:solidFill>
                <a:latin typeface="Lato"/>
                <a:ea typeface="Lato"/>
                <a:cs typeface="Lato"/>
                <a:sym typeface="Lato"/>
              </a:rPr>
              <a:t>can solve</a:t>
            </a:r>
            <a:endParaRPr b="1" i="0" sz="1800" u="none" cap="none" strike="noStrike">
              <a:solidFill>
                <a:srgbClr val="000000"/>
              </a:solidFill>
              <a:latin typeface="Lato"/>
              <a:ea typeface="Lato"/>
              <a:cs typeface="Lato"/>
              <a:sym typeface="Lato"/>
            </a:endParaRPr>
          </a:p>
        </p:txBody>
      </p:sp>
      <p:sp>
        <p:nvSpPr>
          <p:cNvPr id="198" name="Google Shape;198;p8"/>
          <p:cNvSpPr txBox="1"/>
          <p:nvPr/>
        </p:nvSpPr>
        <p:spPr>
          <a:xfrm>
            <a:off x="7875725" y="4782050"/>
            <a:ext cx="21063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rgbClr val="000000"/>
                </a:solidFill>
                <a:latin typeface="Lato Black"/>
                <a:ea typeface="Lato Black"/>
                <a:cs typeface="Lato Black"/>
                <a:sym typeface="Lato Black"/>
              </a:rPr>
              <a:t>WHY</a:t>
            </a:r>
            <a:endParaRPr b="0" i="0" sz="18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rgbClr val="000000"/>
                </a:solidFill>
                <a:latin typeface="Lato"/>
                <a:ea typeface="Lato"/>
                <a:cs typeface="Lato"/>
                <a:sym typeface="Lato"/>
              </a:rPr>
              <a:t>you should use</a:t>
            </a:r>
            <a:endParaRPr b="1" i="0" sz="1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chemeClr val="dk1"/>
              </a:buClr>
              <a:buSzPts val="1100"/>
              <a:buFont typeface="Arial"/>
              <a:buNone/>
            </a:pPr>
            <a:r>
              <a:rPr b="1" i="0" lang="it-IT" sz="1800" u="none" cap="none" strike="noStrike">
                <a:solidFill>
                  <a:schemeClr val="dk1"/>
                </a:solidFill>
                <a:latin typeface="Lato"/>
                <a:ea typeface="Lato"/>
                <a:cs typeface="Lato"/>
                <a:sym typeface="Lato"/>
              </a:rPr>
              <a:t>I4.0 technologies</a:t>
            </a:r>
            <a:endParaRPr b="1" i="0" sz="1800" u="none" cap="none" strike="noStrike">
              <a:solidFill>
                <a:srgbClr val="000000"/>
              </a:solidFill>
              <a:latin typeface="Lato"/>
              <a:ea typeface="Lato"/>
              <a:cs typeface="Lato"/>
              <a:sym typeface="Lato"/>
            </a:endParaRPr>
          </a:p>
        </p:txBody>
      </p:sp>
      <p:cxnSp>
        <p:nvCxnSpPr>
          <p:cNvPr id="199" name="Google Shape;199;p8"/>
          <p:cNvCxnSpPr>
            <a:endCxn id="196" idx="3"/>
          </p:cNvCxnSpPr>
          <p:nvPr/>
        </p:nvCxnSpPr>
        <p:spPr>
          <a:xfrm flipH="1">
            <a:off x="3998625" y="4693850"/>
            <a:ext cx="885300" cy="596100"/>
          </a:xfrm>
          <a:prstGeom prst="bentConnector3">
            <a:avLst>
              <a:gd fmla="val 50000" name="adj1"/>
            </a:avLst>
          </a:prstGeom>
          <a:noFill/>
          <a:ln cap="flat" cmpd="sng" w="38100">
            <a:solidFill>
              <a:schemeClr val="dk2"/>
            </a:solidFill>
            <a:prstDash val="solid"/>
            <a:round/>
            <a:headEnd len="sm" w="sm" type="none"/>
            <a:tailEnd len="sm" w="sm" type="none"/>
          </a:ln>
        </p:spPr>
      </p:cxnSp>
      <p:cxnSp>
        <p:nvCxnSpPr>
          <p:cNvPr id="200" name="Google Shape;200;p8"/>
          <p:cNvCxnSpPr>
            <a:stCxn id="195" idx="3"/>
            <a:endCxn id="198" idx="1"/>
          </p:cNvCxnSpPr>
          <p:nvPr/>
        </p:nvCxnSpPr>
        <p:spPr>
          <a:xfrm>
            <a:off x="6990325" y="4693850"/>
            <a:ext cx="885300" cy="596100"/>
          </a:xfrm>
          <a:prstGeom prst="bentConnector3">
            <a:avLst>
              <a:gd fmla="val 50006" name="adj1"/>
            </a:avLst>
          </a:prstGeom>
          <a:noFill/>
          <a:ln cap="flat" cmpd="sng" w="38100">
            <a:solidFill>
              <a:schemeClr val="dk2"/>
            </a:solidFill>
            <a:prstDash val="solid"/>
            <a:round/>
            <a:headEnd len="sm" w="sm" type="none"/>
            <a:tailEnd len="sm" w="sm" type="none"/>
          </a:ln>
        </p:spPr>
      </p:cxnSp>
      <p:cxnSp>
        <p:nvCxnSpPr>
          <p:cNvPr id="201" name="Google Shape;201;p8"/>
          <p:cNvCxnSpPr>
            <a:stCxn id="195" idx="2"/>
            <a:endCxn id="197" idx="0"/>
          </p:cNvCxnSpPr>
          <p:nvPr/>
        </p:nvCxnSpPr>
        <p:spPr>
          <a:xfrm flipH="1" rot="-5400000">
            <a:off x="5708575" y="5291900"/>
            <a:ext cx="457800" cy="600"/>
          </a:xfrm>
          <a:prstGeom prst="bentConnector3">
            <a:avLst>
              <a:gd fmla="val 49984" name="adj1"/>
            </a:avLst>
          </a:prstGeom>
          <a:noFill/>
          <a:ln cap="flat" cmpd="sng" w="38100">
            <a:solidFill>
              <a:schemeClr val="dk2"/>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596af8d9ab_0_10"/>
          <p:cNvSpPr txBox="1"/>
          <p:nvPr>
            <p:ph idx="1" type="body"/>
          </p:nvPr>
        </p:nvSpPr>
        <p:spPr>
          <a:xfrm>
            <a:off x="838200" y="2305049"/>
            <a:ext cx="10515600" cy="1592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400"/>
              <a:buNone/>
            </a:pPr>
            <a:r>
              <a:rPr lang="it-IT"/>
              <a:t>The challenges were collected among Planet4 partners and non-partners companies. This allowed us to present you to a wide range of challenges from industrial and business sectors, spanning from wholesale markets and agriculture to shipbuilding and chemical industries.</a:t>
            </a:r>
            <a:endParaRPr/>
          </a:p>
        </p:txBody>
      </p:sp>
      <p:sp>
        <p:nvSpPr>
          <p:cNvPr id="207" name="Google Shape;207;g1596af8d9ab_0_10"/>
          <p:cNvSpPr txBox="1"/>
          <p:nvPr>
            <p:ph type="title"/>
          </p:nvPr>
        </p:nvSpPr>
        <p:spPr>
          <a:xfrm>
            <a:off x="838200" y="949323"/>
            <a:ext cx="10515600" cy="117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How the challenges were collected?</a:t>
            </a:r>
            <a:endParaRPr/>
          </a:p>
        </p:txBody>
      </p:sp>
      <p:pic>
        <p:nvPicPr>
          <p:cNvPr id="208" name="Google Shape;208;g1596af8d9ab_0_10"/>
          <p:cNvPicPr preferRelativeResize="0"/>
          <p:nvPr/>
        </p:nvPicPr>
        <p:blipFill rotWithShape="1">
          <a:blip r:embed="rId3">
            <a:alphaModFix/>
          </a:blip>
          <a:srcRect b="0" l="0" r="0" t="0"/>
          <a:stretch/>
        </p:blipFill>
        <p:spPr>
          <a:xfrm>
            <a:off x="4619250" y="3835874"/>
            <a:ext cx="2656051" cy="2656051"/>
          </a:xfrm>
          <a:prstGeom prst="rect">
            <a:avLst/>
          </a:prstGeom>
          <a:noFill/>
          <a:ln>
            <a:noFill/>
          </a:ln>
        </p:spPr>
      </p:pic>
      <p:pic>
        <p:nvPicPr>
          <p:cNvPr id="209" name="Google Shape;209;g1596af8d9ab_0_10"/>
          <p:cNvPicPr preferRelativeResize="0"/>
          <p:nvPr/>
        </p:nvPicPr>
        <p:blipFill rotWithShape="1">
          <a:blip r:embed="rId4">
            <a:alphaModFix/>
          </a:blip>
          <a:srcRect b="0" l="0" r="0" t="0"/>
          <a:stretch/>
        </p:blipFill>
        <p:spPr>
          <a:xfrm>
            <a:off x="1190376" y="3835874"/>
            <a:ext cx="2656051" cy="2656051"/>
          </a:xfrm>
          <a:prstGeom prst="rect">
            <a:avLst/>
          </a:prstGeom>
          <a:noFill/>
          <a:ln>
            <a:noFill/>
          </a:ln>
        </p:spPr>
      </p:pic>
      <p:pic>
        <p:nvPicPr>
          <p:cNvPr id="210" name="Google Shape;210;g1596af8d9ab_0_10"/>
          <p:cNvPicPr preferRelativeResize="0"/>
          <p:nvPr/>
        </p:nvPicPr>
        <p:blipFill rotWithShape="1">
          <a:blip r:embed="rId5">
            <a:alphaModFix/>
          </a:blip>
          <a:srcRect b="0" l="0" r="0" t="0"/>
          <a:stretch/>
        </p:blipFill>
        <p:spPr>
          <a:xfrm>
            <a:off x="8048126" y="3835874"/>
            <a:ext cx="2656051" cy="26560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15ba47e8a1e_0_0"/>
          <p:cNvSpPr txBox="1"/>
          <p:nvPr>
            <p:ph type="title"/>
          </p:nvPr>
        </p:nvSpPr>
        <p:spPr>
          <a:xfrm>
            <a:off x="838200" y="949323"/>
            <a:ext cx="10515600" cy="117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Types of challenges</a:t>
            </a:r>
            <a:endParaRPr/>
          </a:p>
        </p:txBody>
      </p:sp>
      <p:sp>
        <p:nvSpPr>
          <p:cNvPr id="216" name="Google Shape;216;g15ba47e8a1e_0_0"/>
          <p:cNvSpPr txBox="1"/>
          <p:nvPr>
            <p:ph idx="1" type="body"/>
          </p:nvPr>
        </p:nvSpPr>
        <p:spPr>
          <a:xfrm>
            <a:off x="838200" y="2305049"/>
            <a:ext cx="10515600" cy="37410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1000"/>
              </a:spcBef>
              <a:spcAft>
                <a:spcPts val="0"/>
              </a:spcAft>
              <a:buSzPct val="108108"/>
              <a:buNone/>
            </a:pPr>
            <a:r>
              <a:rPr lang="it-IT"/>
              <a:t>When collecting them, the challenges were identified into 3 main typologies:</a:t>
            </a:r>
            <a:endParaRPr/>
          </a:p>
          <a:p>
            <a:pPr indent="-357822" lvl="0" marL="457200" rtl="0" algn="l">
              <a:lnSpc>
                <a:spcPct val="115000"/>
              </a:lnSpc>
              <a:spcBef>
                <a:spcPts val="1000"/>
              </a:spcBef>
              <a:spcAft>
                <a:spcPts val="0"/>
              </a:spcAft>
              <a:buSzPct val="100000"/>
              <a:buChar char="•"/>
            </a:pPr>
            <a:r>
              <a:rPr b="1" lang="it-IT" sz="2200"/>
              <a:t>Monitor and improve the efficiency of production processes</a:t>
            </a:r>
            <a:r>
              <a:rPr lang="it-IT" sz="2200"/>
              <a:t>: is related to the macro need to improve production processes' efficiency to reduce production costs. In general, industrial processes can be optimized by improving the efficiency of equipment, workforce and supply chain.</a:t>
            </a:r>
            <a:endParaRPr sz="2200"/>
          </a:p>
          <a:p>
            <a:pPr indent="-357822" lvl="0" marL="457200" rtl="0" algn="l">
              <a:lnSpc>
                <a:spcPct val="115000"/>
              </a:lnSpc>
              <a:spcBef>
                <a:spcPts val="0"/>
              </a:spcBef>
              <a:spcAft>
                <a:spcPts val="0"/>
              </a:spcAft>
              <a:buSzPct val="100000"/>
              <a:buChar char="•"/>
            </a:pPr>
            <a:r>
              <a:rPr b="1" lang="it-IT" sz="2200"/>
              <a:t>Build new products based on AI and IoT technologies</a:t>
            </a:r>
            <a:r>
              <a:rPr lang="it-IT" sz="2200"/>
              <a:t>: is related to companies who need to build a new generation of products that are typically IoT connected, thus migrating the business toward a service-based solution. Product Innovation actions also aim to improve products' usability by making them easier to use and understand (User Experience redesign).</a:t>
            </a:r>
            <a:endParaRPr sz="2200"/>
          </a:p>
          <a:p>
            <a:pPr indent="-357822" lvl="0" marL="457200" rtl="0" algn="l">
              <a:lnSpc>
                <a:spcPct val="115000"/>
              </a:lnSpc>
              <a:spcBef>
                <a:spcPts val="0"/>
              </a:spcBef>
              <a:spcAft>
                <a:spcPts val="0"/>
              </a:spcAft>
              <a:buSzPct val="100000"/>
              <a:buChar char="•"/>
            </a:pPr>
            <a:r>
              <a:rPr b="1" lang="it-IT" sz="2200"/>
              <a:t>Another business need</a:t>
            </a:r>
            <a:r>
              <a:rPr lang="it-IT" sz="2200"/>
              <a:t>: all other needs not identifiable in the 2 previous macro categories of needs.</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5a5e065c9e_0_13"/>
          <p:cNvSpPr txBox="1"/>
          <p:nvPr>
            <p:ph type="title"/>
          </p:nvPr>
        </p:nvSpPr>
        <p:spPr>
          <a:xfrm>
            <a:off x="838200" y="2840400"/>
            <a:ext cx="5439900" cy="1177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The solution proposal template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15a5e065c9e_0_8"/>
          <p:cNvSpPr txBox="1"/>
          <p:nvPr>
            <p:ph type="title"/>
          </p:nvPr>
        </p:nvSpPr>
        <p:spPr>
          <a:xfrm>
            <a:off x="838200" y="949323"/>
            <a:ext cx="10515600" cy="117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Challenge Based Learning</a:t>
            </a:r>
            <a:endParaRPr/>
          </a:p>
        </p:txBody>
      </p:sp>
      <p:sp>
        <p:nvSpPr>
          <p:cNvPr id="227" name="Google Shape;227;g15a5e065c9e_0_8"/>
          <p:cNvSpPr txBox="1"/>
          <p:nvPr>
            <p:ph idx="1" type="body"/>
          </p:nvPr>
        </p:nvSpPr>
        <p:spPr>
          <a:xfrm>
            <a:off x="838200" y="2305049"/>
            <a:ext cx="10515600" cy="3741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2400"/>
              <a:buNone/>
            </a:pPr>
            <a:r>
              <a:rPr lang="it-IT" sz="2200"/>
              <a:t>In this training area you will follow Challenge Based Learning activities adapted to the context of Industry 4.0 by Planet4. </a:t>
            </a:r>
            <a:endParaRPr sz="2200"/>
          </a:p>
          <a:p>
            <a:pPr indent="0" lvl="0" marL="0" rtl="0" algn="l">
              <a:lnSpc>
                <a:spcPct val="100000"/>
              </a:lnSpc>
              <a:spcBef>
                <a:spcPts val="1000"/>
              </a:spcBef>
              <a:spcAft>
                <a:spcPts val="0"/>
              </a:spcAft>
              <a:buSzPts val="2400"/>
              <a:buNone/>
            </a:pPr>
            <a:r>
              <a:rPr lang="it-IT" sz="2200"/>
              <a:t>CBL is a collaborative and hands-on approach on learning aimed at solving real-world challenges.</a:t>
            </a:r>
            <a:endParaRPr sz="2200"/>
          </a:p>
          <a:p>
            <a:pPr indent="0" lvl="0" marL="0" rtl="0" algn="l">
              <a:lnSpc>
                <a:spcPct val="100000"/>
              </a:lnSpc>
              <a:spcBef>
                <a:spcPts val="1000"/>
              </a:spcBef>
              <a:spcAft>
                <a:spcPts val="0"/>
              </a:spcAft>
              <a:buClr>
                <a:schemeClr val="dk1"/>
              </a:buClr>
              <a:buSzPts val="1100"/>
              <a:buFont typeface="Arial"/>
              <a:buNone/>
            </a:pPr>
            <a:r>
              <a:rPr lang="it-IT" sz="2200"/>
              <a:t>CBL is divided into 3 interconnected phases:</a:t>
            </a:r>
            <a:endParaRPr sz="2200"/>
          </a:p>
          <a:p>
            <a:pPr indent="-368300" lvl="0" marL="457200" rtl="0" algn="l">
              <a:lnSpc>
                <a:spcPct val="100000"/>
              </a:lnSpc>
              <a:spcBef>
                <a:spcPts val="1000"/>
              </a:spcBef>
              <a:spcAft>
                <a:spcPts val="0"/>
              </a:spcAft>
              <a:buSzPts val="2200"/>
              <a:buAutoNum type="arabicPeriod"/>
            </a:pPr>
            <a:r>
              <a:rPr b="1" lang="it-IT" sz="2200"/>
              <a:t>Engage</a:t>
            </a:r>
            <a:r>
              <a:rPr lang="it-IT" sz="2200"/>
              <a:t> with a challenge.</a:t>
            </a:r>
            <a:endParaRPr sz="2200"/>
          </a:p>
          <a:p>
            <a:pPr indent="-368300" lvl="0" marL="457200" rtl="0" algn="l">
              <a:lnSpc>
                <a:spcPct val="100000"/>
              </a:lnSpc>
              <a:spcBef>
                <a:spcPts val="0"/>
              </a:spcBef>
              <a:spcAft>
                <a:spcPts val="0"/>
              </a:spcAft>
              <a:buSzPts val="2200"/>
              <a:buAutoNum type="arabicPeriod"/>
            </a:pPr>
            <a:r>
              <a:rPr b="1" lang="it-IT" sz="2200"/>
              <a:t>Investigate </a:t>
            </a:r>
            <a:r>
              <a:rPr lang="it-IT" sz="2200"/>
              <a:t>to build the foundations of your solution.</a:t>
            </a:r>
            <a:endParaRPr sz="2200"/>
          </a:p>
          <a:p>
            <a:pPr indent="-368300" lvl="0" marL="457200" rtl="0" algn="l">
              <a:lnSpc>
                <a:spcPct val="100000"/>
              </a:lnSpc>
              <a:spcBef>
                <a:spcPts val="0"/>
              </a:spcBef>
              <a:spcAft>
                <a:spcPts val="0"/>
              </a:spcAft>
              <a:buSzPts val="2200"/>
              <a:buAutoNum type="arabicPeriod"/>
            </a:pPr>
            <a:r>
              <a:rPr b="1" lang="it-IT" sz="2200"/>
              <a:t>Act </a:t>
            </a:r>
            <a:r>
              <a:rPr lang="it-IT" sz="2200"/>
              <a:t>developing your solution and presenting it to an authentic audience.</a:t>
            </a:r>
            <a:endParaRPr sz="2200"/>
          </a:p>
        </p:txBody>
      </p:sp>
      <p:sp>
        <p:nvSpPr>
          <p:cNvPr id="228" name="Google Shape;228;g15a5e065c9e_0_8"/>
          <p:cNvSpPr txBox="1"/>
          <p:nvPr/>
        </p:nvSpPr>
        <p:spPr>
          <a:xfrm>
            <a:off x="8159925" y="6046050"/>
            <a:ext cx="363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Arial"/>
                <a:ea typeface="Arial"/>
                <a:cs typeface="Arial"/>
                <a:sym typeface="Arial"/>
              </a:rPr>
              <a:t>To discover more about CBL: </a:t>
            </a:r>
            <a:r>
              <a:rPr b="0" i="0" lang="it-IT" sz="1200" u="sng" cap="none" strike="noStrike">
                <a:solidFill>
                  <a:srgbClr val="0563C1"/>
                </a:solidFill>
                <a:latin typeface="Lato"/>
                <a:ea typeface="Lato"/>
                <a:cs typeface="Lato"/>
                <a:sym typeface="Lato"/>
                <a:hlinkClick r:id="rId3">
                  <a:extLst>
                    <a:ext uri="{A12FA001-AC4F-418D-AE19-62706E023703}">
                      <ahyp:hlinkClr val="tx"/>
                    </a:ext>
                  </a:extLst>
                </a:hlinkClick>
              </a:rPr>
              <a:t>https://www.challengebasedlearning.org/</a:t>
            </a:r>
            <a:r>
              <a:rPr b="0" i="0" lang="it-IT" sz="1200" u="none" cap="none" strike="noStrike">
                <a:solidFill>
                  <a:srgbClr val="000000"/>
                </a:solidFill>
                <a:latin typeface="Lato"/>
                <a:ea typeface="Lato"/>
                <a:cs typeface="Lato"/>
                <a:sym typeface="Lato"/>
              </a:rPr>
              <a:t> </a:t>
            </a:r>
            <a:endParaRPr b="0" i="0" sz="1200" u="none" cap="none" strike="noStrike">
              <a:solidFill>
                <a:srgbClr val="000000"/>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15c3720708d_0_11"/>
          <p:cNvSpPr txBox="1"/>
          <p:nvPr>
            <p:ph type="title"/>
          </p:nvPr>
        </p:nvSpPr>
        <p:spPr>
          <a:xfrm>
            <a:off x="838200" y="949323"/>
            <a:ext cx="10515600" cy="117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it-IT"/>
              <a:t>The Solution Proposal Template</a:t>
            </a:r>
            <a:endParaRPr/>
          </a:p>
        </p:txBody>
      </p:sp>
      <p:sp>
        <p:nvSpPr>
          <p:cNvPr id="234" name="Google Shape;234;g15c3720708d_0_11"/>
          <p:cNvSpPr txBox="1"/>
          <p:nvPr>
            <p:ph idx="1" type="body"/>
          </p:nvPr>
        </p:nvSpPr>
        <p:spPr>
          <a:xfrm>
            <a:off x="838200" y="2305050"/>
            <a:ext cx="5083800" cy="3741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2000"/>
              <a:buNone/>
            </a:pPr>
            <a:r>
              <a:rPr lang="it-IT"/>
              <a:t>The whole process will be guided by a structured template that will represent your main documentation and the final output of this course: the </a:t>
            </a:r>
            <a:r>
              <a:rPr b="1" lang="it-IT"/>
              <a:t>Challenge Solution Proposal</a:t>
            </a:r>
            <a:r>
              <a:rPr lang="it-IT"/>
              <a:t>.</a:t>
            </a:r>
            <a:endParaRPr/>
          </a:p>
          <a:p>
            <a:pPr indent="0" lvl="0" marL="0" rtl="0" algn="l">
              <a:lnSpc>
                <a:spcPct val="100000"/>
              </a:lnSpc>
              <a:spcBef>
                <a:spcPts val="1000"/>
              </a:spcBef>
              <a:spcAft>
                <a:spcPts val="0"/>
              </a:spcAft>
              <a:buClr>
                <a:schemeClr val="dk1"/>
              </a:buClr>
              <a:buSzPts val="1100"/>
              <a:buFont typeface="Arial"/>
              <a:buNone/>
            </a:pPr>
            <a:r>
              <a:rPr lang="it-IT"/>
              <a:t>The template allows you to follow the CBL framework as adopted here, giving you the basic information on how to </a:t>
            </a:r>
            <a:r>
              <a:rPr b="1" lang="it-IT"/>
              <a:t>investigate</a:t>
            </a:r>
            <a:r>
              <a:rPr lang="it-IT"/>
              <a:t> </a:t>
            </a:r>
            <a:r>
              <a:rPr b="1" lang="it-IT"/>
              <a:t>and solve your challenges</a:t>
            </a:r>
            <a:r>
              <a:rPr lang="it-IT"/>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2022-05-30T20:00:33Z</dcterms:created>
  <dc:creator>Amadio, Riccardo</dc:creator>
</cp:coreProperties>
</file>